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handoutMasterIdLst>
    <p:handoutMasterId r:id="rId29"/>
  </p:handoutMasterIdLst>
  <p:sldIdLst>
    <p:sldId id="319" r:id="rId2"/>
    <p:sldId id="321" r:id="rId3"/>
    <p:sldId id="493" r:id="rId4"/>
    <p:sldId id="494" r:id="rId5"/>
    <p:sldId id="495" r:id="rId6"/>
    <p:sldId id="496" r:id="rId7"/>
    <p:sldId id="497" r:id="rId8"/>
    <p:sldId id="498" r:id="rId9"/>
    <p:sldId id="475" r:id="rId10"/>
    <p:sldId id="499" r:id="rId11"/>
    <p:sldId id="500" r:id="rId12"/>
    <p:sldId id="501" r:id="rId13"/>
    <p:sldId id="502" r:id="rId14"/>
    <p:sldId id="514" r:id="rId15"/>
    <p:sldId id="504" r:id="rId16"/>
    <p:sldId id="505" r:id="rId17"/>
    <p:sldId id="506" r:id="rId18"/>
    <p:sldId id="507" r:id="rId19"/>
    <p:sldId id="508" r:id="rId20"/>
    <p:sldId id="509" r:id="rId21"/>
    <p:sldId id="510" r:id="rId22"/>
    <p:sldId id="511" r:id="rId23"/>
    <p:sldId id="512" r:id="rId24"/>
    <p:sldId id="513" r:id="rId25"/>
    <p:sldId id="368" r:id="rId26"/>
    <p:sldId id="369"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ngela Vanveckhoven" initials="AV" lastIdx="4" clrIdx="6">
    <p:extLst>
      <p:ext uri="{19B8F6BF-5375-455C-9EA6-DF929625EA0E}">
        <p15:presenceInfo xmlns:p15="http://schemas.microsoft.com/office/powerpoint/2012/main" userId="S-1-5-21-1527950376-3420975135-3306108593-118880" providerId="AD"/>
      </p:ext>
    </p:extLst>
  </p:cmAuthor>
  <p:cmAuthor id="1" name="Robin Rhodes" initials="RR" lastIdx="37" clrIdx="0">
    <p:extLst>
      <p:ext uri="{19B8F6BF-5375-455C-9EA6-DF929625EA0E}">
        <p15:presenceInfo xmlns:p15="http://schemas.microsoft.com/office/powerpoint/2012/main" userId="1d0869613b5a9c6e" providerId="Windows Live"/>
      </p:ext>
    </p:extLst>
  </p:cmAuthor>
  <p:cmAuthor id="2" name="Whitney Fowler" initials="WF" lastIdx="9" clrIdx="1">
    <p:extLst>
      <p:ext uri="{19B8F6BF-5375-455C-9EA6-DF929625EA0E}">
        <p15:presenceInfo xmlns:p15="http://schemas.microsoft.com/office/powerpoint/2012/main" userId="S-1-5-21-1527950376-3420975135-3306108593-104426" providerId="AD"/>
      </p:ext>
    </p:extLst>
  </p:cmAuthor>
  <p:cmAuthor id="3" name="Hillary Simpson" initials="HS" lastIdx="6" clrIdx="2">
    <p:extLst>
      <p:ext uri="{19B8F6BF-5375-455C-9EA6-DF929625EA0E}">
        <p15:presenceInfo xmlns:p15="http://schemas.microsoft.com/office/powerpoint/2012/main" userId="2693dead4d4f1289" providerId="Windows Live"/>
      </p:ext>
    </p:extLst>
  </p:cmAuthor>
  <p:cmAuthor id="4" name="Melissa Martin" initials="MM" lastIdx="8" clrIdx="3">
    <p:extLst>
      <p:ext uri="{19B8F6BF-5375-455C-9EA6-DF929625EA0E}">
        <p15:presenceInfo xmlns:p15="http://schemas.microsoft.com/office/powerpoint/2012/main" userId="S-1-5-21-1527950376-3420975135-3306108593-103630" providerId="AD"/>
      </p:ext>
    </p:extLst>
  </p:cmAuthor>
  <p:cmAuthor id="5" name="Taylor Voisin" initials="TV" lastIdx="48" clrIdx="4">
    <p:extLst>
      <p:ext uri="{19B8F6BF-5375-455C-9EA6-DF929625EA0E}">
        <p15:presenceInfo xmlns:p15="http://schemas.microsoft.com/office/powerpoint/2012/main" userId="S-1-5-21-1527950376-3420975135-3306108593-118817" providerId="AD"/>
      </p:ext>
    </p:extLst>
  </p:cmAuthor>
  <p:cmAuthor id="6" name="Lily Martinez" initials="LM" lastIdx="22" clrIdx="5">
    <p:extLst>
      <p:ext uri="{19B8F6BF-5375-455C-9EA6-DF929625EA0E}">
        <p15:presenceInfo xmlns:p15="http://schemas.microsoft.com/office/powerpoint/2012/main" userId="S-1-5-21-1527950376-3420975135-3306108593-1196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D0D4"/>
    <a:srgbClr val="E1EAFB"/>
    <a:srgbClr val="B3E5E7"/>
    <a:srgbClr val="D7E2F9"/>
    <a:srgbClr val="5C87E6"/>
    <a:srgbClr val="20ACB4"/>
    <a:srgbClr val="138788"/>
    <a:srgbClr val="C4DC70"/>
    <a:srgbClr val="A3C3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C0E119-4C77-B127-B81B-C63ADA11FF20}" v="415" dt="2021-02-08T15:11:40.916"/>
    <p1510:client id="{58A288F9-807C-E148-B27D-298EC9159C70}" v="2081" dt="2021-02-08T02:12:36.2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28" autoAdjust="0"/>
    <p:restoredTop sz="86163" autoAdjust="0"/>
  </p:normalViewPr>
  <p:slideViewPr>
    <p:cSldViewPr snapToGrid="0">
      <p:cViewPr varScale="1">
        <p:scale>
          <a:sx n="99" d="100"/>
          <a:sy n="99" d="100"/>
        </p:scale>
        <p:origin x="690" y="84"/>
      </p:cViewPr>
      <p:guideLst/>
    </p:cSldViewPr>
  </p:slideViewPr>
  <p:outlineViewPr>
    <p:cViewPr>
      <p:scale>
        <a:sx n="33" d="100"/>
        <a:sy n="33" d="100"/>
      </p:scale>
      <p:origin x="0" y="-732"/>
    </p:cViewPr>
  </p:outlineViewPr>
  <p:notesTextViewPr>
    <p:cViewPr>
      <p:scale>
        <a:sx n="125" d="100"/>
        <a:sy n="125" d="100"/>
      </p:scale>
      <p:origin x="0" y="0"/>
    </p:cViewPr>
  </p:notesTextViewPr>
  <p:sorterViewPr>
    <p:cViewPr>
      <p:scale>
        <a:sx n="100" d="100"/>
        <a:sy n="100" d="100"/>
      </p:scale>
      <p:origin x="0" y="-27456"/>
    </p:cViewPr>
  </p:sorterViewPr>
  <p:notesViewPr>
    <p:cSldViewPr snapToGrid="0">
      <p:cViewPr varScale="1">
        <p:scale>
          <a:sx n="85" d="100"/>
          <a:sy n="85" d="100"/>
        </p:scale>
        <p:origin x="192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35"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739AE0E5-F387-4D3A-ABDD-B7146163A207}" type="datetimeFigureOut">
              <a:rPr lang="en-US" smtClean="0"/>
              <a:t>2/11/2022</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2478389E-545C-4796-B214-02DFD072E85A}" type="slidenum">
              <a:rPr lang="en-US" smtClean="0"/>
              <a:t>‹#›</a:t>
            </a:fld>
            <a:endParaRPr lang="en-US" dirty="0"/>
          </a:p>
        </p:txBody>
      </p:sp>
    </p:spTree>
    <p:extLst>
      <p:ext uri="{BB962C8B-B14F-4D97-AF65-F5344CB8AC3E}">
        <p14:creationId xmlns:p14="http://schemas.microsoft.com/office/powerpoint/2010/main" val="15351240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6FC9D03-22F2-47AC-9740-98A6F5B4D57F}" type="datetimeFigureOut">
              <a:rPr lang="en-US" smtClean="0"/>
              <a:t>2/11/2022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2B00CC4-5F2C-465B-802B-BD0EDD713886}" type="slidenum">
              <a:rPr lang="en-US" smtClean="0"/>
              <a:t>‹#›</a:t>
            </a:fld>
            <a:endParaRPr lang="en-US" dirty="0"/>
          </a:p>
        </p:txBody>
      </p:sp>
    </p:spTree>
    <p:extLst>
      <p:ext uri="{BB962C8B-B14F-4D97-AF65-F5344CB8AC3E}">
        <p14:creationId xmlns:p14="http://schemas.microsoft.com/office/powerpoint/2010/main" val="524646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4" name="Rectangle 13"/>
          <p:cNvSpPr/>
          <p:nvPr userDrawn="1"/>
        </p:nvSpPr>
        <p:spPr>
          <a:xfrm>
            <a:off x="0" y="0"/>
            <a:ext cx="12192000" cy="6858000"/>
          </a:xfrm>
          <a:prstGeom prst="rect">
            <a:avLst/>
          </a:prstGeom>
          <a:gradFill>
            <a:gsLst>
              <a:gs pos="0">
                <a:schemeClr val="accent1"/>
              </a:gs>
              <a:gs pos="100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1" y="1001420"/>
            <a:ext cx="8846821" cy="4855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p:cNvSpPr>
            <a:spLocks noGrp="1"/>
          </p:cNvSpPr>
          <p:nvPr>
            <p:ph type="title"/>
          </p:nvPr>
        </p:nvSpPr>
        <p:spPr>
          <a:xfrm>
            <a:off x="244060" y="1241426"/>
            <a:ext cx="8362730" cy="2451352"/>
          </a:xfrm>
        </p:spPr>
        <p:txBody>
          <a:bodyPr anchor="ctr">
            <a:noAutofit/>
          </a:bodyPr>
          <a:lstStyle>
            <a:lvl1pPr algn="l">
              <a:defRPr sz="6000">
                <a:solidFill>
                  <a:schemeClr val="tx2"/>
                </a:solidFill>
              </a:defRPr>
            </a:lvl1pPr>
          </a:lstStyle>
          <a:p>
            <a:endParaRPr lang="en-US" dirty="0"/>
          </a:p>
        </p:txBody>
      </p:sp>
      <p:sp>
        <p:nvSpPr>
          <p:cNvPr id="5" name="Text Placeholder 2"/>
          <p:cNvSpPr>
            <a:spLocks noGrp="1"/>
          </p:cNvSpPr>
          <p:nvPr>
            <p:ph type="body" idx="10"/>
          </p:nvPr>
        </p:nvSpPr>
        <p:spPr>
          <a:xfrm>
            <a:off x="244060" y="3739960"/>
            <a:ext cx="8362730" cy="795632"/>
          </a:xfrm>
        </p:spPr>
        <p:txBody>
          <a:bodyPr anchor="t"/>
          <a:lstStyle>
            <a:lvl1pPr marL="0" indent="0" algn="l">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060" y="4736394"/>
            <a:ext cx="2419129" cy="820179"/>
          </a:xfrm>
          <a:prstGeom prst="rect">
            <a:avLst/>
          </a:prstGeom>
        </p:spPr>
      </p:pic>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l="837" t="1239" r="1279" b="2405"/>
          <a:stretch/>
        </p:blipFill>
        <p:spPr>
          <a:xfrm>
            <a:off x="3271279" y="4736394"/>
            <a:ext cx="1693097" cy="820179"/>
          </a:xfrm>
          <a:prstGeom prst="rect">
            <a:avLst/>
          </a:prstGeom>
        </p:spPr>
      </p:pic>
    </p:spTree>
    <p:extLst>
      <p:ext uri="{BB962C8B-B14F-4D97-AF65-F5344CB8AC3E}">
        <p14:creationId xmlns:p14="http://schemas.microsoft.com/office/powerpoint/2010/main" val="4074112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8" name="Rectangle 17"/>
          <p:cNvSpPr/>
          <p:nvPr userDrawn="1"/>
        </p:nvSpPr>
        <p:spPr>
          <a:xfrm>
            <a:off x="0" y="365125"/>
            <a:ext cx="11353800" cy="13255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2"/>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837" t="1239" r="1279" b="2405"/>
          <a:stretch/>
        </p:blipFill>
        <p:spPr>
          <a:xfrm>
            <a:off x="11106110" y="6275060"/>
            <a:ext cx="863248" cy="418179"/>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5139" y="6276047"/>
            <a:ext cx="1230513" cy="417192"/>
          </a:xfrm>
          <a:prstGeom prst="rect">
            <a:avLst/>
          </a:prstGeom>
        </p:spPr>
      </p:pic>
    </p:spTree>
    <p:extLst>
      <p:ext uri="{BB962C8B-B14F-4D97-AF65-F5344CB8AC3E}">
        <p14:creationId xmlns:p14="http://schemas.microsoft.com/office/powerpoint/2010/main" val="3073686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9" name="Rectangle 18"/>
          <p:cNvSpPr/>
          <p:nvPr userDrawn="1"/>
        </p:nvSpPr>
        <p:spPr>
          <a:xfrm>
            <a:off x="0" y="365125"/>
            <a:ext cx="11353800" cy="13255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2"/>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5139" y="6276047"/>
            <a:ext cx="1230513" cy="417192"/>
          </a:xfrm>
          <a:prstGeom prst="rect">
            <a:avLst/>
          </a:prstGeom>
        </p:spPr>
      </p:pic>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837" t="1239" r="1279" b="2405"/>
          <a:stretch/>
        </p:blipFill>
        <p:spPr>
          <a:xfrm>
            <a:off x="11106110" y="6275060"/>
            <a:ext cx="863248" cy="418179"/>
          </a:xfrm>
          <a:prstGeom prst="rect">
            <a:avLst/>
          </a:prstGeom>
        </p:spPr>
      </p:pic>
    </p:spTree>
    <p:extLst>
      <p:ext uri="{BB962C8B-B14F-4D97-AF65-F5344CB8AC3E}">
        <p14:creationId xmlns:p14="http://schemas.microsoft.com/office/powerpoint/2010/main" val="2170515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fographics or Images">
    <p:bg>
      <p:bgPr>
        <a:solidFill>
          <a:schemeClr val="bg2"/>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04825" y="1713814"/>
            <a:ext cx="11172826" cy="4639361"/>
          </a:xfrm>
        </p:spPr>
        <p:txBody>
          <a:bodyPr/>
          <a:lstStyle>
            <a:lvl1pPr>
              <a:defRPr>
                <a:solidFill>
                  <a:schemeClr val="tx2"/>
                </a:solidFill>
              </a:defRPr>
            </a:lvl1pPr>
          </a:lstStyle>
          <a:p>
            <a:endParaRPr lang="en-US" dirty="0"/>
          </a:p>
        </p:txBody>
      </p:sp>
      <p:sp>
        <p:nvSpPr>
          <p:cNvPr id="3" name="Rectangle 2"/>
          <p:cNvSpPr/>
          <p:nvPr userDrawn="1"/>
        </p:nvSpPr>
        <p:spPr>
          <a:xfrm>
            <a:off x="384761" y="388251"/>
            <a:ext cx="11412987" cy="6092061"/>
          </a:xfrm>
          <a:prstGeom prst="rect">
            <a:avLst/>
          </a:prstGeom>
          <a:noFill/>
          <a:ln w="114300">
            <a:gradFill>
              <a:gsLst>
                <a:gs pos="0">
                  <a:schemeClr val="accent1"/>
                </a:gs>
                <a:gs pos="100000">
                  <a:schemeClr val="accent5"/>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7"/>
          <p:cNvSpPr>
            <a:spLocks noGrp="1"/>
          </p:cNvSpPr>
          <p:nvPr>
            <p:ph type="title"/>
          </p:nvPr>
        </p:nvSpPr>
        <p:spPr>
          <a:xfrm>
            <a:off x="504825" y="496389"/>
            <a:ext cx="11172826" cy="1194299"/>
          </a:xfrm>
        </p:spPr>
        <p:txBody>
          <a:bodyPr/>
          <a:lstStyle>
            <a:lvl1pPr algn="ctr">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725554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ansition">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0" y="2004163"/>
            <a:ext cx="12192000" cy="2952847"/>
          </a:xfrm>
        </p:spPr>
        <p:txBody>
          <a:bodyPr anchor="ctr">
            <a:normAutofit/>
          </a:bodyPr>
          <a:lstStyle>
            <a:lvl1pPr algn="ctr">
              <a:defRPr sz="6000" b="1" cap="all" baseline="0">
                <a:solidFill>
                  <a:schemeClr val="bg2"/>
                </a:solidFill>
              </a:defRPr>
            </a:lvl1pPr>
          </a:lstStyle>
          <a:p>
            <a:endParaRPr lang="en-US" dirty="0"/>
          </a:p>
        </p:txBody>
      </p:sp>
    </p:spTree>
    <p:extLst>
      <p:ext uri="{BB962C8B-B14F-4D97-AF65-F5344CB8AC3E}">
        <p14:creationId xmlns:p14="http://schemas.microsoft.com/office/powerpoint/2010/main" val="1859094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17" name="Rectangle 16"/>
          <p:cNvSpPr/>
          <p:nvPr userDrawn="1"/>
        </p:nvSpPr>
        <p:spPr>
          <a:xfrm>
            <a:off x="0" y="2842255"/>
            <a:ext cx="11353800" cy="13255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2842255"/>
            <a:ext cx="10515600" cy="1325562"/>
          </a:xfrm>
        </p:spPr>
        <p:txBody>
          <a:bodyPr anchor="ctr">
            <a:normAutofit/>
          </a:bodyPr>
          <a:lstStyle>
            <a:lvl1pPr>
              <a:defRPr sz="4000">
                <a:solidFill>
                  <a:schemeClr val="bg2"/>
                </a:solidFill>
              </a:defRPr>
            </a:lvl1pPr>
          </a:lstStyle>
          <a:p>
            <a:r>
              <a:rPr lang="en-US" dirty="0"/>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5139" y="6276047"/>
            <a:ext cx="1230513" cy="417192"/>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837" t="1239" r="1279" b="2405"/>
          <a:stretch/>
        </p:blipFill>
        <p:spPr>
          <a:xfrm>
            <a:off x="11106110" y="6275060"/>
            <a:ext cx="863248" cy="418179"/>
          </a:xfrm>
          <a:prstGeom prst="rect">
            <a:avLst/>
          </a:prstGeom>
        </p:spPr>
      </p:pic>
    </p:spTree>
    <p:extLst>
      <p:ext uri="{BB962C8B-B14F-4D97-AF65-F5344CB8AC3E}">
        <p14:creationId xmlns:p14="http://schemas.microsoft.com/office/powerpoint/2010/main" val="314250453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8886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71" r:id="rId4"/>
    <p:sldLayoutId id="2147483667" r:id="rId5"/>
    <p:sldLayoutId id="2147483663" r:id="rId6"/>
  </p:sldLayoutIdLst>
  <p:txStyles>
    <p:titleStyle>
      <a:lvl1pPr algn="l" defTabSz="914400" rtl="0" eaLnBrk="1" latinLnBrk="0" hangingPunct="1">
        <a:lnSpc>
          <a:spcPct val="90000"/>
        </a:lnSpc>
        <a:spcBef>
          <a:spcPct val="0"/>
        </a:spcBef>
        <a:buNone/>
        <a:defRPr sz="400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6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6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6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mailto:DiversifiedConsulting@Comcast.net" TargetMode="External"/><Relationship Id="rId5" Type="http://schemas.openxmlformats.org/officeDocument/2006/relationships/hyperlink" Target="http://www.wellaheadla.com/" TargetMode="External"/><Relationship Id="rId4" Type="http://schemas.openxmlformats.org/officeDocument/2006/relationships/hyperlink" Target="mailto:wellahead@la.gov"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Preparing for a Telehealth Visit at Home</a:t>
            </a:r>
          </a:p>
        </p:txBody>
      </p:sp>
      <p:sp>
        <p:nvSpPr>
          <p:cNvPr id="3" name="Text Placeholder 2"/>
          <p:cNvSpPr>
            <a:spLocks noGrp="1"/>
          </p:cNvSpPr>
          <p:nvPr>
            <p:ph type="body" idx="10"/>
          </p:nvPr>
        </p:nvSpPr>
        <p:spPr/>
        <p:txBody>
          <a:bodyPr/>
          <a:lstStyle/>
          <a:p>
            <a:r>
              <a:rPr lang="en-US" dirty="0"/>
              <a:t>for the Patient</a:t>
            </a:r>
          </a:p>
        </p:txBody>
      </p:sp>
      <p:pic>
        <p:nvPicPr>
          <p:cNvPr id="5" name="Audio 4">
            <a:hlinkClick r:id="" action="ppaction://media"/>
            <a:extLst>
              <a:ext uri="{FF2B5EF4-FFF2-40B4-BE49-F238E27FC236}">
                <a16:creationId xmlns:a16="http://schemas.microsoft.com/office/drawing/2014/main" id="{809D2573-B6B5-4B07-A06F-469E5DDFEC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3961341"/>
      </p:ext>
    </p:extLst>
  </p:cSld>
  <p:clrMapOvr>
    <a:masterClrMapping/>
  </p:clrMapOvr>
  <mc:AlternateContent xmlns:mc="http://schemas.openxmlformats.org/markup-compatibility/2006" xmlns:p14="http://schemas.microsoft.com/office/powerpoint/2010/main">
    <mc:Choice Requires="p14">
      <p:transition spd="slow" p14:dur="2000" advTm="26715"/>
    </mc:Choice>
    <mc:Fallback xmlns="">
      <p:transition spd="slow" advTm="26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Types of Technology</a:t>
            </a:r>
            <a:endParaRPr lang="en-US" dirty="0"/>
          </a:p>
        </p:txBody>
      </p:sp>
      <p:sp>
        <p:nvSpPr>
          <p:cNvPr id="3" name="Content Placeholder 2"/>
          <p:cNvSpPr>
            <a:spLocks noGrp="1"/>
          </p:cNvSpPr>
          <p:nvPr>
            <p:ph idx="1"/>
          </p:nvPr>
        </p:nvSpPr>
        <p:spPr/>
        <p:txBody>
          <a:bodyPr>
            <a:normAutofit lnSpcReduction="10000"/>
          </a:bodyPr>
          <a:lstStyle/>
          <a:p>
            <a:r>
              <a:rPr lang="en-US" dirty="0"/>
              <a:t>You can have a “LIVE” visit with your provider where you are in your home using your computer or smart phone’s camera, microphone and speakers to have a visit with your provider using his or her camera, microphone and speakers</a:t>
            </a:r>
          </a:p>
          <a:p>
            <a:r>
              <a:rPr lang="en-US" dirty="0"/>
              <a:t>Your provider may ask you to take a picture of, for example, a rash on your body, and to send the picture to them</a:t>
            </a:r>
          </a:p>
          <a:p>
            <a:r>
              <a:rPr lang="en-US" dirty="0"/>
              <a:t>Your pulse, blood pressure, heart rate, weight and other vital statistics can be taken in your home and “transmitted” electronically to your provider</a:t>
            </a:r>
          </a:p>
          <a:p>
            <a:r>
              <a:rPr lang="en-US" dirty="0"/>
              <a:t>A provider, nurse or medical assistant can call you on the phone and assist you with your healthcare</a:t>
            </a:r>
          </a:p>
        </p:txBody>
      </p:sp>
      <p:pic>
        <p:nvPicPr>
          <p:cNvPr id="5" name="Audio 4">
            <a:hlinkClick r:id="" action="ppaction://media"/>
            <a:extLst>
              <a:ext uri="{FF2B5EF4-FFF2-40B4-BE49-F238E27FC236}">
                <a16:creationId xmlns:a16="http://schemas.microsoft.com/office/drawing/2014/main" id="{B71F5E1C-31DF-464D-8B68-BE60A03417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43216552"/>
      </p:ext>
    </p:extLst>
  </p:cSld>
  <p:clrMapOvr>
    <a:masterClrMapping/>
  </p:clrMapOvr>
  <mc:AlternateContent xmlns:mc="http://schemas.openxmlformats.org/markup-compatibility/2006" xmlns:p14="http://schemas.microsoft.com/office/powerpoint/2010/main">
    <mc:Choice Requires="p14">
      <p:transition spd="slow" p14:dur="2000" advTm="58530"/>
    </mc:Choice>
    <mc:Fallback xmlns="">
      <p:transition spd="slow" advTm="58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 Fact about Using Technology</a:t>
            </a:r>
            <a:endParaRPr lang="en-US" dirty="0"/>
          </a:p>
        </p:txBody>
      </p:sp>
      <p:sp>
        <p:nvSpPr>
          <p:cNvPr id="3" name="Content Placeholder 2"/>
          <p:cNvSpPr>
            <a:spLocks noGrp="1"/>
          </p:cNvSpPr>
          <p:nvPr>
            <p:ph idx="1"/>
          </p:nvPr>
        </p:nvSpPr>
        <p:spPr/>
        <p:txBody>
          <a:bodyPr/>
          <a:lstStyle/>
          <a:p>
            <a:r>
              <a:rPr lang="en-US" dirty="0"/>
              <a:t>Some are reluctant to use technology, because of concerns that it might not work</a:t>
            </a:r>
          </a:p>
          <a:p>
            <a:pPr lvl="1"/>
            <a:r>
              <a:rPr lang="en-US" dirty="0"/>
              <a:t>However, anytime we use technology (even the “old style” telephones), the technology might not work for one reason or another</a:t>
            </a:r>
          </a:p>
          <a:p>
            <a:pPr lvl="2"/>
            <a:r>
              <a:rPr lang="en-US" dirty="0"/>
              <a:t>We referred to this as, “our telephone service being out”</a:t>
            </a:r>
          </a:p>
          <a:p>
            <a:pPr lvl="1"/>
            <a:r>
              <a:rPr lang="en-US" dirty="0"/>
              <a:t>Also, most of us watch television, and many have cable or satellite service</a:t>
            </a:r>
          </a:p>
          <a:p>
            <a:pPr lvl="2"/>
            <a:r>
              <a:rPr lang="en-US" dirty="0"/>
              <a:t>Sometimes, our cable or satellite service “goes out”</a:t>
            </a:r>
          </a:p>
        </p:txBody>
      </p:sp>
      <p:pic>
        <p:nvPicPr>
          <p:cNvPr id="4" name="Audio 3">
            <a:hlinkClick r:id="" action="ppaction://media"/>
            <a:extLst>
              <a:ext uri="{FF2B5EF4-FFF2-40B4-BE49-F238E27FC236}">
                <a16:creationId xmlns:a16="http://schemas.microsoft.com/office/drawing/2014/main" id="{B09D6898-8DF3-4B09-ACBF-9348DF7586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60940438"/>
      </p:ext>
    </p:extLst>
  </p:cSld>
  <p:clrMapOvr>
    <a:masterClrMapping/>
  </p:clrMapOvr>
  <mc:AlternateContent xmlns:mc="http://schemas.openxmlformats.org/markup-compatibility/2006" xmlns:p14="http://schemas.microsoft.com/office/powerpoint/2010/main">
    <mc:Choice Requires="p14">
      <p:transition spd="slow" p14:dur="2000" advTm="54930"/>
    </mc:Choice>
    <mc:Fallback xmlns="">
      <p:transition spd="slow" advTm="54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Technology Not Working is Sometimes a Part of Life</a:t>
            </a:r>
          </a:p>
        </p:txBody>
      </p:sp>
      <p:sp>
        <p:nvSpPr>
          <p:cNvPr id="3" name="Content Placeholder 2"/>
          <p:cNvSpPr>
            <a:spLocks noGrp="1"/>
          </p:cNvSpPr>
          <p:nvPr>
            <p:ph idx="1"/>
          </p:nvPr>
        </p:nvSpPr>
        <p:spPr/>
        <p:txBody>
          <a:bodyPr/>
          <a:lstStyle/>
          <a:p>
            <a:r>
              <a:rPr lang="en-US" dirty="0"/>
              <a:t>However, we don’t stop our cable service, nor do we stop our phone service because it doesn’t work properly occasionally</a:t>
            </a:r>
          </a:p>
          <a:p>
            <a:pPr lvl="1"/>
            <a:r>
              <a:rPr lang="en-US" dirty="0"/>
              <a:t>This is because of the benefit that we receive from it when it does work properly.</a:t>
            </a:r>
          </a:p>
          <a:p>
            <a:pPr lvl="2"/>
            <a:r>
              <a:rPr lang="en-US" dirty="0"/>
              <a:t>So, just as we must have </a:t>
            </a:r>
            <a:r>
              <a:rPr lang="en-US" b="1" dirty="0"/>
              <a:t>patience</a:t>
            </a:r>
            <a:r>
              <a:rPr lang="en-US" dirty="0"/>
              <a:t> with our home or cell phones or with our television cable or satellite, we must, as well, be have </a:t>
            </a:r>
            <a:r>
              <a:rPr lang="en-US" b="1" dirty="0"/>
              <a:t>patience</a:t>
            </a:r>
            <a:r>
              <a:rPr lang="en-US" dirty="0"/>
              <a:t> with the use of technology for our medical care</a:t>
            </a:r>
          </a:p>
        </p:txBody>
      </p:sp>
      <p:pic>
        <p:nvPicPr>
          <p:cNvPr id="4" name="Audio 3">
            <a:hlinkClick r:id="" action="ppaction://media"/>
            <a:extLst>
              <a:ext uri="{FF2B5EF4-FFF2-40B4-BE49-F238E27FC236}">
                <a16:creationId xmlns:a16="http://schemas.microsoft.com/office/drawing/2014/main" id="{26CC196D-C3C1-4324-BBEF-9D9B1E0D38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50539133"/>
      </p:ext>
    </p:extLst>
  </p:cSld>
  <p:clrMapOvr>
    <a:masterClrMapping/>
  </p:clrMapOvr>
  <mc:AlternateContent xmlns:mc="http://schemas.openxmlformats.org/markup-compatibility/2006" xmlns:p14="http://schemas.microsoft.com/office/powerpoint/2010/main">
    <mc:Choice Requires="p14">
      <p:transition spd="slow" p14:dur="2000" advTm="36538"/>
    </mc:Choice>
    <mc:Fallback xmlns="">
      <p:transition spd="slow" advTm="36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Things to Do Before a Telehealth Visit</a:t>
            </a:r>
          </a:p>
        </p:txBody>
      </p:sp>
      <p:sp>
        <p:nvSpPr>
          <p:cNvPr id="3" name="Content Placeholder 2"/>
          <p:cNvSpPr>
            <a:spLocks noGrp="1"/>
          </p:cNvSpPr>
          <p:nvPr>
            <p:ph idx="1"/>
          </p:nvPr>
        </p:nvSpPr>
        <p:spPr/>
        <p:txBody>
          <a:bodyPr/>
          <a:lstStyle/>
          <a:p>
            <a:r>
              <a:rPr lang="en-US" dirty="0"/>
              <a:t>Before setting up an appointment, talk to your medical care provider or their office staff to determine how the visit will be conducted:</a:t>
            </a:r>
          </a:p>
          <a:p>
            <a:pPr lvl="1"/>
            <a:r>
              <a:rPr lang="en-US" dirty="0"/>
              <a:t>Telephone</a:t>
            </a:r>
          </a:p>
          <a:p>
            <a:pPr lvl="1"/>
            <a:r>
              <a:rPr lang="en-US" dirty="0"/>
              <a:t>Health portal used by your provider’s office</a:t>
            </a:r>
          </a:p>
          <a:p>
            <a:pPr lvl="1"/>
            <a:r>
              <a:rPr lang="en-US" dirty="0"/>
              <a:t>Smartphone</a:t>
            </a:r>
          </a:p>
          <a:p>
            <a:pPr lvl="1"/>
            <a:r>
              <a:rPr lang="en-US" dirty="0"/>
              <a:t>Computer</a:t>
            </a:r>
          </a:p>
        </p:txBody>
      </p:sp>
      <p:pic>
        <p:nvPicPr>
          <p:cNvPr id="5" name="Audio 4">
            <a:hlinkClick r:id="" action="ppaction://media"/>
            <a:extLst>
              <a:ext uri="{FF2B5EF4-FFF2-40B4-BE49-F238E27FC236}">
                <a16:creationId xmlns:a16="http://schemas.microsoft.com/office/drawing/2014/main" id="{60664439-EAB8-4EFD-96E6-0452951E13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11493675"/>
      </p:ext>
    </p:extLst>
  </p:cSld>
  <p:clrMapOvr>
    <a:masterClrMapping/>
  </p:clrMapOvr>
  <mc:AlternateContent xmlns:mc="http://schemas.openxmlformats.org/markup-compatibility/2006" xmlns:p14="http://schemas.microsoft.com/office/powerpoint/2010/main">
    <mc:Choice Requires="p14">
      <p:transition spd="slow" p14:dur="2000" advTm="31227"/>
    </mc:Choice>
    <mc:Fallback xmlns="">
      <p:transition spd="slow" advTm="31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Using Your Telephone</a:t>
            </a:r>
            <a:endParaRPr lang="en-US" dirty="0"/>
          </a:p>
        </p:txBody>
      </p:sp>
      <p:sp>
        <p:nvSpPr>
          <p:cNvPr id="3" name="Content Placeholder 2"/>
          <p:cNvSpPr>
            <a:spLocks noGrp="1"/>
          </p:cNvSpPr>
          <p:nvPr>
            <p:ph idx="1"/>
          </p:nvPr>
        </p:nvSpPr>
        <p:spPr/>
        <p:txBody>
          <a:bodyPr/>
          <a:lstStyle/>
          <a:p>
            <a:r>
              <a:rPr lang="en-US" dirty="0"/>
              <a:t>Using your telephone is not the </a:t>
            </a:r>
            <a:r>
              <a:rPr lang="en-US" b="1" dirty="0"/>
              <a:t>ideal</a:t>
            </a:r>
            <a:r>
              <a:rPr lang="en-US" dirty="0"/>
              <a:t> way to have a visit, but it can be a great </a:t>
            </a:r>
            <a:r>
              <a:rPr lang="en-US" b="1" dirty="0"/>
              <a:t>backup</a:t>
            </a:r>
            <a:r>
              <a:rPr lang="en-US" dirty="0"/>
              <a:t> if your video fails</a:t>
            </a:r>
          </a:p>
        </p:txBody>
      </p:sp>
      <p:pic>
        <p:nvPicPr>
          <p:cNvPr id="4" name="Audio 3">
            <a:hlinkClick r:id="" action="ppaction://media"/>
            <a:extLst>
              <a:ext uri="{FF2B5EF4-FFF2-40B4-BE49-F238E27FC236}">
                <a16:creationId xmlns:a16="http://schemas.microsoft.com/office/drawing/2014/main" id="{88A46058-D3DC-4683-A18E-E230CD3BA8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0532674"/>
      </p:ext>
    </p:extLst>
  </p:cSld>
  <p:clrMapOvr>
    <a:masterClrMapping/>
  </p:clrMapOvr>
  <mc:AlternateContent xmlns:mc="http://schemas.openxmlformats.org/markup-compatibility/2006" xmlns:p14="http://schemas.microsoft.com/office/powerpoint/2010/main">
    <mc:Choice Requires="p14">
      <p:transition spd="slow" p14:dur="2000" advTm="14895"/>
    </mc:Choice>
    <mc:Fallback xmlns="">
      <p:transition spd="slow" advTm="14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Using Your Provider’s Office Health Portal</a:t>
            </a:r>
            <a:endParaRPr lang="en-US" dirty="0"/>
          </a:p>
        </p:txBody>
      </p:sp>
      <p:sp>
        <p:nvSpPr>
          <p:cNvPr id="3" name="Content Placeholder 2"/>
          <p:cNvSpPr>
            <a:spLocks noGrp="1"/>
          </p:cNvSpPr>
          <p:nvPr>
            <p:ph idx="1"/>
          </p:nvPr>
        </p:nvSpPr>
        <p:spPr/>
        <p:txBody>
          <a:bodyPr/>
          <a:lstStyle/>
          <a:p>
            <a:r>
              <a:rPr lang="en-US" dirty="0"/>
              <a:t>Some providers use their health portals to have a telehealth visit through</a:t>
            </a:r>
          </a:p>
          <a:p>
            <a:pPr lvl="1"/>
            <a:r>
              <a:rPr lang="en-US" dirty="0"/>
              <a:t>In this case, you would use either your smart phone or your home computer to connect</a:t>
            </a:r>
          </a:p>
          <a:p>
            <a:pPr lvl="1"/>
            <a:r>
              <a:rPr lang="en-US" dirty="0"/>
              <a:t>Health portals usually work better with smartphones or tablets</a:t>
            </a:r>
          </a:p>
          <a:p>
            <a:pPr lvl="2"/>
            <a:r>
              <a:rPr lang="en-US" dirty="0"/>
              <a:t>It’s a good idea to have your username and your password stored in a safe place so that it is available for logging on to the portal to connect to the visit</a:t>
            </a:r>
          </a:p>
          <a:p>
            <a:pPr lvl="2"/>
            <a:r>
              <a:rPr lang="en-US" dirty="0"/>
              <a:t>If you can’t log in, call the provider’s office to ask for guidance</a:t>
            </a:r>
          </a:p>
          <a:p>
            <a:pPr lvl="3"/>
            <a:r>
              <a:rPr lang="en-US" dirty="0"/>
              <a:t>They may be able to e-mail documents to you that will help you to connect</a:t>
            </a:r>
          </a:p>
        </p:txBody>
      </p:sp>
      <p:pic>
        <p:nvPicPr>
          <p:cNvPr id="4" name="Audio 3">
            <a:hlinkClick r:id="" action="ppaction://media"/>
            <a:extLst>
              <a:ext uri="{FF2B5EF4-FFF2-40B4-BE49-F238E27FC236}">
                <a16:creationId xmlns:a16="http://schemas.microsoft.com/office/drawing/2014/main" id="{90A74C72-34E9-47C8-ABA3-0D586B7B64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06949857"/>
      </p:ext>
    </p:extLst>
  </p:cSld>
  <p:clrMapOvr>
    <a:masterClrMapping/>
  </p:clrMapOvr>
  <mc:AlternateContent xmlns:mc="http://schemas.openxmlformats.org/markup-compatibility/2006" xmlns:p14="http://schemas.microsoft.com/office/powerpoint/2010/main">
    <mc:Choice Requires="p14">
      <p:transition spd="slow" p14:dur="2000" advTm="48544"/>
    </mc:Choice>
    <mc:Fallback xmlns="">
      <p:transition spd="slow" advTm="48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Using Your Smartphone or a Tablet</a:t>
            </a:r>
            <a:endParaRPr lang="en-US" dirty="0"/>
          </a:p>
        </p:txBody>
      </p:sp>
      <p:sp>
        <p:nvSpPr>
          <p:cNvPr id="3" name="Content Placeholder 2"/>
          <p:cNvSpPr>
            <a:spLocks noGrp="1"/>
          </p:cNvSpPr>
          <p:nvPr>
            <p:ph idx="1"/>
          </p:nvPr>
        </p:nvSpPr>
        <p:spPr/>
        <p:txBody>
          <a:bodyPr/>
          <a:lstStyle/>
          <a:p>
            <a:r>
              <a:rPr lang="en-US" dirty="0"/>
              <a:t>Most </a:t>
            </a:r>
            <a:r>
              <a:rPr lang="en-US" b="1" dirty="0"/>
              <a:t>smartphones</a:t>
            </a:r>
            <a:r>
              <a:rPr lang="en-US" dirty="0"/>
              <a:t> and </a:t>
            </a:r>
            <a:r>
              <a:rPr lang="en-US" b="1" dirty="0"/>
              <a:t>tablets</a:t>
            </a:r>
            <a:r>
              <a:rPr lang="en-US" dirty="0"/>
              <a:t> are equipped for a live audio-video visit</a:t>
            </a:r>
          </a:p>
          <a:p>
            <a:pPr lvl="1"/>
            <a:r>
              <a:rPr lang="en-US" dirty="0"/>
              <a:t>It is a good idea to ask your provider’s staff to contact you, prior to your scheduled appointment time, to run a </a:t>
            </a:r>
            <a:r>
              <a:rPr lang="en-US" b="1" dirty="0"/>
              <a:t>test</a:t>
            </a:r>
            <a:r>
              <a:rPr lang="en-US" dirty="0"/>
              <a:t> of their system connecting to your smartphone</a:t>
            </a:r>
          </a:p>
          <a:p>
            <a:pPr lvl="1"/>
            <a:r>
              <a:rPr lang="en-US" dirty="0"/>
              <a:t>Your provider might have a </a:t>
            </a:r>
            <a:r>
              <a:rPr lang="en-US" b="1" dirty="0"/>
              <a:t>mobile app </a:t>
            </a:r>
            <a:r>
              <a:rPr lang="en-US" dirty="0"/>
              <a:t>that you can install on your smartphone or tablet</a:t>
            </a:r>
          </a:p>
          <a:p>
            <a:pPr lvl="2"/>
            <a:r>
              <a:rPr lang="en-US" dirty="0"/>
              <a:t>Apps are usually used with smartphones, but there can be a web-based connection, as well</a:t>
            </a:r>
          </a:p>
          <a:p>
            <a:pPr lvl="3"/>
            <a:r>
              <a:rPr lang="en-US" dirty="0"/>
              <a:t>Your provider’s office may send you a link in your text messenger or in your e-mail</a:t>
            </a:r>
          </a:p>
          <a:p>
            <a:pPr lvl="4"/>
            <a:r>
              <a:rPr lang="en-US" dirty="0"/>
              <a:t>You can click on this link to connect to the visit</a:t>
            </a:r>
          </a:p>
        </p:txBody>
      </p:sp>
      <p:pic>
        <p:nvPicPr>
          <p:cNvPr id="4" name="Audio 3">
            <a:hlinkClick r:id="" action="ppaction://media"/>
            <a:extLst>
              <a:ext uri="{FF2B5EF4-FFF2-40B4-BE49-F238E27FC236}">
                <a16:creationId xmlns:a16="http://schemas.microsoft.com/office/drawing/2014/main" id="{6F1C5998-2B51-4DDC-8F9D-6945B17391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07454710"/>
      </p:ext>
    </p:extLst>
  </p:cSld>
  <p:clrMapOvr>
    <a:masterClrMapping/>
  </p:clrMapOvr>
  <mc:AlternateContent xmlns:mc="http://schemas.openxmlformats.org/markup-compatibility/2006" xmlns:p14="http://schemas.microsoft.com/office/powerpoint/2010/main">
    <mc:Choice Requires="p14">
      <p:transition spd="slow" p14:dur="2000" advTm="69770"/>
    </mc:Choice>
    <mc:Fallback xmlns="">
      <p:transition spd="slow" advTm="69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Setting the Appointment</a:t>
            </a:r>
            <a:endParaRPr lang="en-US" dirty="0"/>
          </a:p>
        </p:txBody>
      </p:sp>
      <p:sp>
        <p:nvSpPr>
          <p:cNvPr id="3" name="Content Placeholder 2"/>
          <p:cNvSpPr>
            <a:spLocks noGrp="1"/>
          </p:cNvSpPr>
          <p:nvPr>
            <p:ph idx="1"/>
          </p:nvPr>
        </p:nvSpPr>
        <p:spPr/>
        <p:txBody>
          <a:bodyPr/>
          <a:lstStyle/>
          <a:p>
            <a:r>
              <a:rPr lang="en-US" dirty="0"/>
              <a:t>Confirm the exact time for the appointment</a:t>
            </a:r>
          </a:p>
          <a:p>
            <a:r>
              <a:rPr lang="en-US" dirty="0"/>
              <a:t>Station yourself near your computer, tablet, or phone at the appointment time</a:t>
            </a:r>
          </a:p>
        </p:txBody>
      </p:sp>
      <p:pic>
        <p:nvPicPr>
          <p:cNvPr id="4" name="Audio 3">
            <a:hlinkClick r:id="" action="ppaction://media"/>
            <a:extLst>
              <a:ext uri="{FF2B5EF4-FFF2-40B4-BE49-F238E27FC236}">
                <a16:creationId xmlns:a16="http://schemas.microsoft.com/office/drawing/2014/main" id="{1B02EFBD-CC92-479F-9824-21C9F42025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57031255"/>
      </p:ext>
    </p:extLst>
  </p:cSld>
  <p:clrMapOvr>
    <a:masterClrMapping/>
  </p:clrMapOvr>
  <mc:AlternateContent xmlns:mc="http://schemas.openxmlformats.org/markup-compatibility/2006" xmlns:p14="http://schemas.microsoft.com/office/powerpoint/2010/main">
    <mc:Choice Requires="p14">
      <p:transition spd="slow" p14:dur="2000" advTm="13897"/>
    </mc:Choice>
    <mc:Fallback xmlns="">
      <p:transition spd="slow" advTm="13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Preparing for the Appointment</a:t>
            </a:r>
            <a:endParaRPr lang="en-US" dirty="0"/>
          </a:p>
        </p:txBody>
      </p:sp>
      <p:sp>
        <p:nvSpPr>
          <p:cNvPr id="3" name="Content Placeholder 2"/>
          <p:cNvSpPr>
            <a:spLocks noGrp="1"/>
          </p:cNvSpPr>
          <p:nvPr>
            <p:ph idx="1"/>
          </p:nvPr>
        </p:nvSpPr>
        <p:spPr/>
        <p:txBody>
          <a:bodyPr/>
          <a:lstStyle/>
          <a:p>
            <a:r>
              <a:rPr lang="en-US" dirty="0"/>
              <a:t>Find a quiet space with minimal interruptions from outside sounds</a:t>
            </a:r>
          </a:p>
          <a:p>
            <a:r>
              <a:rPr lang="en-US" dirty="0"/>
              <a:t>Before starting the call, turn off “noise makers”</a:t>
            </a:r>
          </a:p>
          <a:p>
            <a:pPr lvl="1"/>
            <a:r>
              <a:rPr lang="en-US" dirty="0"/>
              <a:t>Cooling/heating units</a:t>
            </a:r>
          </a:p>
          <a:p>
            <a:pPr lvl="1"/>
            <a:r>
              <a:rPr lang="en-US" dirty="0"/>
              <a:t>Ceiling fans</a:t>
            </a:r>
          </a:p>
          <a:p>
            <a:pPr lvl="1"/>
            <a:r>
              <a:rPr lang="en-US" dirty="0"/>
              <a:t>Televisions/radios</a:t>
            </a:r>
          </a:p>
          <a:p>
            <a:r>
              <a:rPr lang="en-US" dirty="0"/>
              <a:t>Put pets in a safe place</a:t>
            </a:r>
          </a:p>
          <a:p>
            <a:r>
              <a:rPr lang="en-US" dirty="0"/>
              <a:t>If possible, sit in front of a solid-colored background (rather than in front of a </a:t>
            </a:r>
            <a:r>
              <a:rPr lang="en-US" b="1" dirty="0"/>
              <a:t>cluttered</a:t>
            </a:r>
            <a:r>
              <a:rPr lang="en-US" dirty="0"/>
              <a:t> background or window) for video clarity</a:t>
            </a:r>
          </a:p>
        </p:txBody>
      </p:sp>
      <p:pic>
        <p:nvPicPr>
          <p:cNvPr id="4" name="Audio 3">
            <a:hlinkClick r:id="" action="ppaction://media"/>
            <a:extLst>
              <a:ext uri="{FF2B5EF4-FFF2-40B4-BE49-F238E27FC236}">
                <a16:creationId xmlns:a16="http://schemas.microsoft.com/office/drawing/2014/main" id="{7025B156-DC2C-4207-A69B-97C99E2DB3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06792420"/>
      </p:ext>
    </p:extLst>
  </p:cSld>
  <p:clrMapOvr>
    <a:masterClrMapping/>
  </p:clrMapOvr>
  <mc:AlternateContent xmlns:mc="http://schemas.openxmlformats.org/markup-compatibility/2006" xmlns:p14="http://schemas.microsoft.com/office/powerpoint/2010/main">
    <mc:Choice Requires="p14">
      <p:transition spd="slow" p14:dur="2000" advTm="46175"/>
    </mc:Choice>
    <mc:Fallback xmlns="">
      <p:transition spd="slow" advTm="46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Controlling the Light in Your Home</a:t>
            </a:r>
            <a:endParaRPr lang="en-US" dirty="0"/>
          </a:p>
        </p:txBody>
      </p:sp>
      <p:sp>
        <p:nvSpPr>
          <p:cNvPr id="3" name="Content Placeholder 2"/>
          <p:cNvSpPr>
            <a:spLocks noGrp="1"/>
          </p:cNvSpPr>
          <p:nvPr>
            <p:ph idx="1"/>
          </p:nvPr>
        </p:nvSpPr>
        <p:spPr/>
        <p:txBody>
          <a:bodyPr/>
          <a:lstStyle/>
          <a:p>
            <a:r>
              <a:rPr lang="en-US" dirty="0"/>
              <a:t>Control the lighting</a:t>
            </a:r>
          </a:p>
          <a:p>
            <a:pPr lvl="1"/>
            <a:r>
              <a:rPr lang="en-US" dirty="0"/>
              <a:t>Your provider needs to be able to get a clear look at you</a:t>
            </a:r>
          </a:p>
          <a:p>
            <a:pPr lvl="2"/>
            <a:r>
              <a:rPr lang="en-US" dirty="0"/>
              <a:t>If using a smartphone or tablet, place it in a stable position</a:t>
            </a:r>
          </a:p>
          <a:p>
            <a:pPr lvl="3"/>
            <a:r>
              <a:rPr lang="en-US" dirty="0"/>
              <a:t>This is not a concern with a desktop or laptop computer</a:t>
            </a:r>
          </a:p>
        </p:txBody>
      </p:sp>
      <p:pic>
        <p:nvPicPr>
          <p:cNvPr id="4" name="Audio 3">
            <a:hlinkClick r:id="" action="ppaction://media"/>
            <a:extLst>
              <a:ext uri="{FF2B5EF4-FFF2-40B4-BE49-F238E27FC236}">
                <a16:creationId xmlns:a16="http://schemas.microsoft.com/office/drawing/2014/main" id="{870E042B-C565-4CD2-8213-B006601718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41411206"/>
      </p:ext>
    </p:extLst>
  </p:cSld>
  <p:clrMapOvr>
    <a:masterClrMapping/>
  </p:clrMapOvr>
  <mc:AlternateContent xmlns:mc="http://schemas.openxmlformats.org/markup-compatibility/2006" xmlns:p14="http://schemas.microsoft.com/office/powerpoint/2010/main">
    <mc:Choice Requires="p14">
      <p:transition spd="slow" p14:dur="2000" advTm="20376"/>
    </mc:Choice>
    <mc:Fallback xmlns="">
      <p:transition spd="slow" advTm="20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suit and tie smiling at the camera&#10;&#10;Description automatically generated">
            <a:extLst>
              <a:ext uri="{FF2B5EF4-FFF2-40B4-BE49-F238E27FC236}">
                <a16:creationId xmlns:a16="http://schemas.microsoft.com/office/drawing/2014/main" id="{011E3942-E48A-410E-A34C-8F489033A3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0635" y="2123799"/>
            <a:ext cx="2433165" cy="2559562"/>
          </a:xfrm>
          <a:prstGeom prst="rect">
            <a:avLst/>
          </a:prstGeom>
        </p:spPr>
      </p:pic>
      <p:sp>
        <p:nvSpPr>
          <p:cNvPr id="2" name="Title 1"/>
          <p:cNvSpPr>
            <a:spLocks noGrp="1"/>
          </p:cNvSpPr>
          <p:nvPr>
            <p:ph type="title"/>
          </p:nvPr>
        </p:nvSpPr>
        <p:spPr/>
        <p:txBody>
          <a:bodyPr/>
          <a:lstStyle/>
          <a:p>
            <a:r>
              <a:rPr lang="en-US" dirty="0"/>
              <a:t>Speaker</a:t>
            </a:r>
          </a:p>
        </p:txBody>
      </p:sp>
      <p:sp>
        <p:nvSpPr>
          <p:cNvPr id="3" name="Content Placeholder 2"/>
          <p:cNvSpPr>
            <a:spLocks noGrp="1"/>
          </p:cNvSpPr>
          <p:nvPr>
            <p:ph idx="1"/>
          </p:nvPr>
        </p:nvSpPr>
        <p:spPr>
          <a:xfrm>
            <a:off x="838200" y="1825625"/>
            <a:ext cx="10515600" cy="4673498"/>
          </a:xfrm>
        </p:spPr>
        <p:txBody>
          <a:bodyPr>
            <a:normAutofit fontScale="77500" lnSpcReduction="20000"/>
          </a:bodyPr>
          <a:lstStyle/>
          <a:p>
            <a:r>
              <a:rPr lang="en-US" dirty="0"/>
              <a:t>Randy McKinney, MS, MPA</a:t>
            </a:r>
          </a:p>
          <a:p>
            <a:pPr lvl="1"/>
            <a:r>
              <a:rPr lang="en-US" dirty="0"/>
              <a:t>Randy brings more than 25 years of healthcare and management </a:t>
            </a:r>
            <a:br>
              <a:rPr lang="en-US" dirty="0"/>
            </a:br>
            <a:r>
              <a:rPr lang="en-US" dirty="0"/>
              <a:t>experience to Diversified Healthcare &amp; Management Consulting. </a:t>
            </a:r>
            <a:br>
              <a:rPr lang="en-US" dirty="0"/>
            </a:br>
            <a:r>
              <a:rPr lang="en-US" dirty="0"/>
              <a:t>Randy currently serves at the Telehealth Project Manager for the </a:t>
            </a:r>
            <a:br>
              <a:rPr lang="en-US" dirty="0"/>
            </a:br>
            <a:r>
              <a:rPr lang="en-US" dirty="0"/>
              <a:t>Louisiana Primary Care Association, after having served as Chief </a:t>
            </a:r>
            <a:br>
              <a:rPr lang="en-US" dirty="0"/>
            </a:br>
            <a:r>
              <a:rPr lang="en-US" dirty="0"/>
              <a:t>Operations Officer for the Louisiana Virtual Medicine Alliance. Prior </a:t>
            </a:r>
            <a:br>
              <a:rPr lang="en-US" dirty="0"/>
            </a:br>
            <a:r>
              <a:rPr lang="en-US" dirty="0"/>
              <a:t>to working with LVMA, Randy served as Rural Health Clinic </a:t>
            </a:r>
            <a:br>
              <a:rPr lang="en-US" dirty="0"/>
            </a:br>
            <a:r>
              <a:rPr lang="en-US" dirty="0"/>
              <a:t>Administrator at Bienville Family Clinic in Arcadia.  He joined the </a:t>
            </a:r>
            <a:br>
              <a:rPr lang="en-US" dirty="0"/>
            </a:br>
            <a:r>
              <a:rPr lang="en-US" dirty="0"/>
              <a:t>Louisiana Department of Health and Hospital’s Bureau of Primary</a:t>
            </a:r>
            <a:br>
              <a:rPr lang="en-US" dirty="0"/>
            </a:br>
            <a:r>
              <a:rPr lang="en-US" dirty="0"/>
              <a:t>Care and Rural Health in 2009 as a Practice Management </a:t>
            </a:r>
            <a:br>
              <a:rPr lang="en-US" dirty="0"/>
            </a:br>
            <a:r>
              <a:rPr lang="en-US" dirty="0"/>
              <a:t>Consultant, where he served until 2013.  He is also a Louisiana </a:t>
            </a:r>
            <a:br>
              <a:rPr lang="en-US" dirty="0"/>
            </a:br>
            <a:r>
              <a:rPr lang="en-US" dirty="0"/>
              <a:t>Licensed Nursing Facility Administrator.</a:t>
            </a:r>
          </a:p>
          <a:p>
            <a:pPr lvl="1"/>
            <a:r>
              <a:rPr lang="en-US" dirty="0"/>
              <a:t>During Randy’s tenure as Administrator at Bienville Family Clinic, </a:t>
            </a:r>
            <a:br>
              <a:rPr lang="en-US" dirty="0"/>
            </a:br>
            <a:r>
              <a:rPr lang="en-US" dirty="0"/>
              <a:t>the clinic, in collaboration with the Bienville Parish School Board, </a:t>
            </a:r>
            <a:br>
              <a:rPr lang="en-US" dirty="0"/>
            </a:br>
            <a:r>
              <a:rPr lang="en-US" dirty="0"/>
              <a:t>received the 2019 National Rural Health Association’s Outstanding Program Award for their work in providing Telemedicine Services in Bienville Parish Schools.  Randy also served as the President of the Louisiana Rural Health Association in 2019.</a:t>
            </a:r>
          </a:p>
          <a:p>
            <a:pPr lvl="1"/>
            <a:r>
              <a:rPr lang="en-US" dirty="0"/>
              <a:t>Randy holds a Bachelor of Business Administration Degree from Dallas Baptist University, and Masters’ degrees in Public Administration from the University of North Texas, and Criminal Justice from Grambling State University.  He also has 30 graduate hours in Adult Education (Northwestern State University).</a:t>
            </a:r>
          </a:p>
        </p:txBody>
      </p:sp>
      <p:pic>
        <p:nvPicPr>
          <p:cNvPr id="6" name="Audio 5">
            <a:hlinkClick r:id="" action="ppaction://media"/>
            <a:extLst>
              <a:ext uri="{FF2B5EF4-FFF2-40B4-BE49-F238E27FC236}">
                <a16:creationId xmlns:a16="http://schemas.microsoft.com/office/drawing/2014/main" id="{91BCD4D7-1E76-43BF-A773-7BB7EE8E92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18995557"/>
      </p:ext>
    </p:extLst>
  </p:cSld>
  <p:clrMapOvr>
    <a:masterClrMapping/>
  </p:clrMapOvr>
  <mc:AlternateContent xmlns:mc="http://schemas.openxmlformats.org/markup-compatibility/2006" xmlns:p14="http://schemas.microsoft.com/office/powerpoint/2010/main">
    <mc:Choice Requires="p14">
      <p:transition spd="slow" p14:dur="2000" advTm="24974"/>
    </mc:Choice>
    <mc:Fallback xmlns="">
      <p:transition spd="slow" advTm="24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Have a Trusted Relative or Friend Nearby</a:t>
            </a:r>
            <a:endParaRPr lang="en-US" dirty="0"/>
          </a:p>
        </p:txBody>
      </p:sp>
      <p:sp>
        <p:nvSpPr>
          <p:cNvPr id="3" name="Content Placeholder 2"/>
          <p:cNvSpPr>
            <a:spLocks noGrp="1"/>
          </p:cNvSpPr>
          <p:nvPr>
            <p:ph idx="1"/>
          </p:nvPr>
        </p:nvSpPr>
        <p:spPr/>
        <p:txBody>
          <a:bodyPr/>
          <a:lstStyle/>
          <a:p>
            <a:r>
              <a:rPr lang="en-US" dirty="0"/>
              <a:t>Have a trusted relative or friend near you when you are having the visit</a:t>
            </a:r>
          </a:p>
          <a:p>
            <a:pPr lvl="1"/>
            <a:r>
              <a:rPr lang="en-US" dirty="0"/>
              <a:t>They can adjust the camera or the screen while you focus on your provider visit</a:t>
            </a:r>
          </a:p>
        </p:txBody>
      </p:sp>
      <p:pic>
        <p:nvPicPr>
          <p:cNvPr id="6" name="Audio 5">
            <a:hlinkClick r:id="" action="ppaction://media"/>
            <a:extLst>
              <a:ext uri="{FF2B5EF4-FFF2-40B4-BE49-F238E27FC236}">
                <a16:creationId xmlns:a16="http://schemas.microsoft.com/office/drawing/2014/main" id="{CA60E67C-AF73-40F3-9A78-3A368C708A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55165118"/>
      </p:ext>
    </p:extLst>
  </p:cSld>
  <p:clrMapOvr>
    <a:masterClrMapping/>
  </p:clrMapOvr>
  <mc:AlternateContent xmlns:mc="http://schemas.openxmlformats.org/markup-compatibility/2006" xmlns:p14="http://schemas.microsoft.com/office/powerpoint/2010/main">
    <mc:Choice Requires="p14">
      <p:transition spd="slow" p14:dur="2000" advTm="25846"/>
    </mc:Choice>
    <mc:Fallback xmlns="">
      <p:transition spd="slow" advTm="25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Before the Visit Starts</a:t>
            </a:r>
            <a:endParaRPr lang="en-US" dirty="0"/>
          </a:p>
        </p:txBody>
      </p:sp>
      <p:sp>
        <p:nvSpPr>
          <p:cNvPr id="3" name="Content Placeholder 2"/>
          <p:cNvSpPr>
            <a:spLocks noGrp="1"/>
          </p:cNvSpPr>
          <p:nvPr>
            <p:ph idx="1"/>
          </p:nvPr>
        </p:nvSpPr>
        <p:spPr/>
        <p:txBody>
          <a:bodyPr/>
          <a:lstStyle/>
          <a:p>
            <a:r>
              <a:rPr lang="en-US" dirty="0"/>
              <a:t>Before the visit, write down your concerns that you would like to discuss, as well as any questions that you want to ask your provider</a:t>
            </a:r>
          </a:p>
          <a:p>
            <a:r>
              <a:rPr lang="en-US" dirty="0"/>
              <a:t>Have your medications or a list of your current medications available</a:t>
            </a:r>
          </a:p>
          <a:p>
            <a:pPr lvl="1"/>
            <a:r>
              <a:rPr lang="en-US" dirty="0"/>
              <a:t>Prescriptions</a:t>
            </a:r>
          </a:p>
          <a:p>
            <a:pPr lvl="1"/>
            <a:r>
              <a:rPr lang="en-US" dirty="0"/>
              <a:t>Vitamins/supplements</a:t>
            </a:r>
          </a:p>
          <a:p>
            <a:pPr lvl="1"/>
            <a:r>
              <a:rPr lang="en-US" dirty="0"/>
              <a:t>Over-the-counter drugs</a:t>
            </a:r>
          </a:p>
        </p:txBody>
      </p:sp>
      <p:pic>
        <p:nvPicPr>
          <p:cNvPr id="4" name="Audio 3">
            <a:hlinkClick r:id="" action="ppaction://media"/>
            <a:extLst>
              <a:ext uri="{FF2B5EF4-FFF2-40B4-BE49-F238E27FC236}">
                <a16:creationId xmlns:a16="http://schemas.microsoft.com/office/drawing/2014/main" id="{C63CD7ED-6DA6-4BED-9661-38FCB624B9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74812059"/>
      </p:ext>
    </p:extLst>
  </p:cSld>
  <p:clrMapOvr>
    <a:masterClrMapping/>
  </p:clrMapOvr>
  <mc:AlternateContent xmlns:mc="http://schemas.openxmlformats.org/markup-compatibility/2006" xmlns:p14="http://schemas.microsoft.com/office/powerpoint/2010/main">
    <mc:Choice Requires="p14">
      <p:transition spd="slow" p14:dur="2000" advTm="25415"/>
    </mc:Choice>
    <mc:Fallback xmlns="">
      <p:transition spd="slow" advTm="25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Prepare to Provide What the Doctor Needs</a:t>
            </a:r>
          </a:p>
        </p:txBody>
      </p:sp>
      <p:sp>
        <p:nvSpPr>
          <p:cNvPr id="3" name="Content Placeholder 2"/>
          <p:cNvSpPr>
            <a:spLocks noGrp="1"/>
          </p:cNvSpPr>
          <p:nvPr>
            <p:ph idx="1"/>
          </p:nvPr>
        </p:nvSpPr>
        <p:spPr/>
        <p:txBody>
          <a:bodyPr/>
          <a:lstStyle/>
          <a:p>
            <a:r>
              <a:rPr lang="en-US" dirty="0"/>
              <a:t>Before the visit, ask the office staff what the doctor will be looking for, and what you may need to make the visit run smoothly</a:t>
            </a:r>
          </a:p>
          <a:p>
            <a:pPr lvl="1"/>
            <a:r>
              <a:rPr lang="en-US" dirty="0"/>
              <a:t>The staff may ask you to provide:</a:t>
            </a:r>
          </a:p>
          <a:p>
            <a:pPr lvl="2"/>
            <a:r>
              <a:rPr lang="en-US" dirty="0"/>
              <a:t>Your temperature</a:t>
            </a:r>
          </a:p>
          <a:p>
            <a:pPr lvl="2"/>
            <a:r>
              <a:rPr lang="en-US" dirty="0"/>
              <a:t>Blood pressure</a:t>
            </a:r>
          </a:p>
          <a:p>
            <a:pPr lvl="2"/>
            <a:r>
              <a:rPr lang="en-US" dirty="0"/>
              <a:t>Weight</a:t>
            </a:r>
          </a:p>
          <a:p>
            <a:pPr lvl="2"/>
            <a:r>
              <a:rPr lang="en-US" dirty="0"/>
              <a:t>Pulse/oxygen</a:t>
            </a:r>
          </a:p>
        </p:txBody>
      </p:sp>
      <p:pic>
        <p:nvPicPr>
          <p:cNvPr id="4" name="Audio 3">
            <a:hlinkClick r:id="" action="ppaction://media"/>
            <a:extLst>
              <a:ext uri="{FF2B5EF4-FFF2-40B4-BE49-F238E27FC236}">
                <a16:creationId xmlns:a16="http://schemas.microsoft.com/office/drawing/2014/main" id="{D47F4D80-F270-4423-983B-F322EFD02F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49637913"/>
      </p:ext>
    </p:extLst>
  </p:cSld>
  <p:clrMapOvr>
    <a:masterClrMapping/>
  </p:clrMapOvr>
  <mc:AlternateContent xmlns:mc="http://schemas.openxmlformats.org/markup-compatibility/2006" xmlns:p14="http://schemas.microsoft.com/office/powerpoint/2010/main">
    <mc:Choice Requires="p14">
      <p:transition spd="slow" p14:dur="2000" advTm="34704"/>
    </mc:Choice>
    <mc:Fallback xmlns="">
      <p:transition spd="slow" advTm="34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Things to Keep in Mind . . .</a:t>
            </a:r>
            <a:endParaRPr lang="en-US" dirty="0"/>
          </a:p>
        </p:txBody>
      </p:sp>
      <p:sp>
        <p:nvSpPr>
          <p:cNvPr id="3" name="Content Placeholder 2"/>
          <p:cNvSpPr>
            <a:spLocks noGrp="1"/>
          </p:cNvSpPr>
          <p:nvPr>
            <p:ph idx="1"/>
          </p:nvPr>
        </p:nvSpPr>
        <p:spPr/>
        <p:txBody>
          <a:bodyPr/>
          <a:lstStyle/>
          <a:p>
            <a:r>
              <a:rPr lang="en-US" dirty="0"/>
              <a:t>Keep in mind that many providers may call from their home or cell phones</a:t>
            </a:r>
          </a:p>
          <a:p>
            <a:pPr lvl="1"/>
            <a:r>
              <a:rPr lang="en-US" dirty="0"/>
              <a:t>Some of these numbers may show up as </a:t>
            </a:r>
            <a:r>
              <a:rPr lang="en-US" b="1" dirty="0"/>
              <a:t>Blocked</a:t>
            </a:r>
            <a:r>
              <a:rPr lang="en-US" dirty="0"/>
              <a:t> or as a </a:t>
            </a:r>
            <a:r>
              <a:rPr lang="en-US" b="1" dirty="0"/>
              <a:t>1-800 number</a:t>
            </a:r>
          </a:p>
          <a:p>
            <a:pPr lvl="2"/>
            <a:r>
              <a:rPr lang="en-US" dirty="0"/>
              <a:t>Be sure to answer anyway if you get a call at the scheduled time</a:t>
            </a:r>
          </a:p>
          <a:p>
            <a:r>
              <a:rPr lang="en-US" dirty="0"/>
              <a:t>Let your </a:t>
            </a:r>
            <a:r>
              <a:rPr lang="en-US" b="1" dirty="0"/>
              <a:t>frequent callers </a:t>
            </a:r>
            <a:r>
              <a:rPr lang="en-US" dirty="0"/>
              <a:t>know that you have an important appointment at the scheduled time, so that (hopefully) they won’t call during that time</a:t>
            </a:r>
          </a:p>
        </p:txBody>
      </p:sp>
      <p:pic>
        <p:nvPicPr>
          <p:cNvPr id="4" name="Audio 3">
            <a:hlinkClick r:id="" action="ppaction://media"/>
            <a:extLst>
              <a:ext uri="{FF2B5EF4-FFF2-40B4-BE49-F238E27FC236}">
                <a16:creationId xmlns:a16="http://schemas.microsoft.com/office/drawing/2014/main" id="{6416BF24-9BDA-4CE6-968C-A00BF4E345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66570816"/>
      </p:ext>
    </p:extLst>
  </p:cSld>
  <p:clrMapOvr>
    <a:masterClrMapping/>
  </p:clrMapOvr>
  <mc:AlternateContent xmlns:mc="http://schemas.openxmlformats.org/markup-compatibility/2006" xmlns:p14="http://schemas.microsoft.com/office/powerpoint/2010/main">
    <mc:Choice Requires="p14">
      <p:transition spd="slow" p14:dur="2000" advTm="35469"/>
    </mc:Choice>
    <mc:Fallback xmlns="">
      <p:transition spd="slow" advTm="35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Have a great visit</a:t>
            </a:r>
            <a:br>
              <a:rPr lang="en-US" dirty="0"/>
            </a:br>
            <a:r>
              <a:rPr lang="en-US" dirty="0"/>
              <a:t>with your provider!</a:t>
            </a:r>
          </a:p>
        </p:txBody>
      </p:sp>
      <p:pic>
        <p:nvPicPr>
          <p:cNvPr id="3" name="Audio 2">
            <a:hlinkClick r:id="" action="ppaction://media"/>
            <a:extLst>
              <a:ext uri="{FF2B5EF4-FFF2-40B4-BE49-F238E27FC236}">
                <a16:creationId xmlns:a16="http://schemas.microsoft.com/office/drawing/2014/main" id="{A5F7A8EF-3B42-476F-BF12-094C6CBFAF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6405722"/>
      </p:ext>
    </p:extLst>
  </p:cSld>
  <p:clrMapOvr>
    <a:masterClrMapping/>
  </p:clrMapOvr>
  <mc:AlternateContent xmlns:mc="http://schemas.openxmlformats.org/markup-compatibility/2006" xmlns:p14="http://schemas.microsoft.com/office/powerpoint/2010/main">
    <mc:Choice Requires="p14">
      <p:transition spd="slow" p14:dur="2000" advTm="19218"/>
    </mc:Choice>
    <mc:Fallback xmlns="">
      <p:transition spd="slow" advTm="19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Information</a:t>
            </a:r>
          </a:p>
        </p:txBody>
      </p:sp>
      <p:sp>
        <p:nvSpPr>
          <p:cNvPr id="3" name="Content Placeholder 2"/>
          <p:cNvSpPr>
            <a:spLocks noGrp="1"/>
          </p:cNvSpPr>
          <p:nvPr>
            <p:ph idx="1"/>
          </p:nvPr>
        </p:nvSpPr>
        <p:spPr/>
        <p:txBody>
          <a:bodyPr/>
          <a:lstStyle/>
          <a:p>
            <a:r>
              <a:rPr lang="en-US" dirty="0"/>
              <a:t>Well-Ahead Louisiana</a:t>
            </a:r>
          </a:p>
          <a:p>
            <a:pPr lvl="1"/>
            <a:r>
              <a:rPr lang="en-US" dirty="0">
                <a:hlinkClick r:id="rId4"/>
              </a:rPr>
              <a:t>wellahead@la.gov</a:t>
            </a:r>
            <a:endParaRPr lang="en-US" dirty="0"/>
          </a:p>
          <a:p>
            <a:pPr lvl="1"/>
            <a:r>
              <a:rPr lang="en-US" dirty="0">
                <a:hlinkClick r:id="rId5"/>
              </a:rPr>
              <a:t>www.wellaheadla.com</a:t>
            </a:r>
            <a:r>
              <a:rPr lang="en-US" dirty="0"/>
              <a:t> </a:t>
            </a:r>
          </a:p>
          <a:p>
            <a:r>
              <a:rPr lang="en-US" dirty="0"/>
              <a:t>Randy McKinney</a:t>
            </a:r>
          </a:p>
          <a:p>
            <a:pPr lvl="1"/>
            <a:r>
              <a:rPr lang="en-US" dirty="0">
                <a:hlinkClick r:id="rId6"/>
              </a:rPr>
              <a:t>DiversifiedConsulting@Comcast.net</a:t>
            </a:r>
            <a:r>
              <a:rPr lang="en-US" dirty="0"/>
              <a:t> </a:t>
            </a:r>
          </a:p>
          <a:p>
            <a:pPr lvl="1"/>
            <a:r>
              <a:rPr lang="en-US" dirty="0"/>
              <a:t>(318) 547-8328</a:t>
            </a:r>
          </a:p>
          <a:p>
            <a:endParaRPr lang="en-US" dirty="0"/>
          </a:p>
        </p:txBody>
      </p:sp>
      <p:pic>
        <p:nvPicPr>
          <p:cNvPr id="4" name="Audio 3">
            <a:hlinkClick r:id="" action="ppaction://media"/>
            <a:extLst>
              <a:ext uri="{FF2B5EF4-FFF2-40B4-BE49-F238E27FC236}">
                <a16:creationId xmlns:a16="http://schemas.microsoft.com/office/drawing/2014/main" id="{2F43C580-748E-43C8-8D14-14A5D1EDFF5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63108385"/>
      </p:ext>
    </p:extLst>
  </p:cSld>
  <p:clrMapOvr>
    <a:masterClrMapping/>
  </p:clrMapOvr>
  <mc:AlternateContent xmlns:mc="http://schemas.openxmlformats.org/markup-compatibility/2006" xmlns:p14="http://schemas.microsoft.com/office/powerpoint/2010/main">
    <mc:Choice Requires="p14">
      <p:transition spd="slow" p14:dur="2000" advTm="5931"/>
    </mc:Choice>
    <mc:Fallback xmlns="">
      <p:transition spd="slow" advTm="5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a:t>
            </a:r>
            <a:br>
              <a:rPr lang="en-US" dirty="0"/>
            </a:br>
            <a:r>
              <a:rPr lang="en-US" dirty="0"/>
              <a:t>for Joining Us!</a:t>
            </a:r>
          </a:p>
        </p:txBody>
      </p:sp>
      <p:sp>
        <p:nvSpPr>
          <p:cNvPr id="3" name="Text Placeholder 2"/>
          <p:cNvSpPr>
            <a:spLocks noGrp="1"/>
          </p:cNvSpPr>
          <p:nvPr>
            <p:ph type="body" idx="10"/>
          </p:nvPr>
        </p:nvSpPr>
        <p:spPr/>
        <p:txBody>
          <a:bodyPr/>
          <a:lstStyle/>
          <a:p>
            <a:endParaRPr lang="en-US"/>
          </a:p>
        </p:txBody>
      </p:sp>
      <p:pic>
        <p:nvPicPr>
          <p:cNvPr id="4" name="Audio 3">
            <a:hlinkClick r:id="" action="ppaction://media"/>
            <a:extLst>
              <a:ext uri="{FF2B5EF4-FFF2-40B4-BE49-F238E27FC236}">
                <a16:creationId xmlns:a16="http://schemas.microsoft.com/office/drawing/2014/main" id="{14E26609-C8A7-4B7B-A7E2-5C0C9CD491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52829802"/>
      </p:ext>
    </p:extLst>
  </p:cSld>
  <p:clrMapOvr>
    <a:masterClrMapping/>
  </p:clrMapOvr>
  <mc:AlternateContent xmlns:mc="http://schemas.openxmlformats.org/markup-compatibility/2006" xmlns:p14="http://schemas.microsoft.com/office/powerpoint/2010/main">
    <mc:Choice Requires="p14">
      <p:transition spd="slow" p14:dur="2000" advTm="6906"/>
    </mc:Choice>
    <mc:Fallback xmlns="">
      <p:transition spd="slow" advTm="6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Telehealth?</a:t>
            </a:r>
          </a:p>
        </p:txBody>
      </p:sp>
      <p:sp>
        <p:nvSpPr>
          <p:cNvPr id="5" name="Content Placeholder 4"/>
          <p:cNvSpPr>
            <a:spLocks noGrp="1"/>
          </p:cNvSpPr>
          <p:nvPr>
            <p:ph idx="1"/>
          </p:nvPr>
        </p:nvSpPr>
        <p:spPr/>
        <p:txBody>
          <a:bodyPr>
            <a:normAutofit/>
          </a:bodyPr>
          <a:lstStyle/>
          <a:p>
            <a:r>
              <a:rPr lang="en-US" dirty="0"/>
              <a:t>“Telehealth” vs. “Telemedicine” </a:t>
            </a:r>
          </a:p>
          <a:p>
            <a:pPr lvl="1"/>
            <a:r>
              <a:rPr lang="en-US" dirty="0"/>
              <a:t>These terms are often used interchangeably</a:t>
            </a:r>
          </a:p>
          <a:p>
            <a:pPr lvl="2"/>
            <a:r>
              <a:rPr lang="en-US" dirty="0"/>
              <a:t>TELEMEDICINE:</a:t>
            </a:r>
          </a:p>
          <a:p>
            <a:pPr lvl="3"/>
            <a:r>
              <a:rPr lang="en-US" dirty="0"/>
              <a:t>A clinical service performed at a distance (often interactive and billable)</a:t>
            </a:r>
          </a:p>
          <a:p>
            <a:pPr lvl="2"/>
            <a:r>
              <a:rPr lang="en-US" dirty="0"/>
              <a:t>TELEHEALTH:  </a:t>
            </a:r>
          </a:p>
          <a:p>
            <a:pPr lvl="3"/>
            <a:r>
              <a:rPr lang="en-US" dirty="0"/>
              <a:t>Includes all remote health activities</a:t>
            </a:r>
          </a:p>
          <a:p>
            <a:pPr lvl="3"/>
            <a:r>
              <a:rPr lang="en-US" dirty="0"/>
              <a:t>Medical Education</a:t>
            </a:r>
          </a:p>
          <a:p>
            <a:pPr lvl="3"/>
            <a:r>
              <a:rPr lang="en-US" dirty="0"/>
              <a:t>Patient Education</a:t>
            </a:r>
          </a:p>
          <a:p>
            <a:pPr lvl="3"/>
            <a:r>
              <a:rPr lang="en-US" dirty="0"/>
              <a:t>Clinical Remote Patient Monitoring</a:t>
            </a:r>
          </a:p>
        </p:txBody>
      </p:sp>
      <p:pic>
        <p:nvPicPr>
          <p:cNvPr id="4" name="Audio 3">
            <a:hlinkClick r:id="" action="ppaction://media"/>
            <a:extLst>
              <a:ext uri="{FF2B5EF4-FFF2-40B4-BE49-F238E27FC236}">
                <a16:creationId xmlns:a16="http://schemas.microsoft.com/office/drawing/2014/main" id="{A35CBFB7-BC58-4731-8002-0E41481A95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99346512"/>
      </p:ext>
    </p:extLst>
  </p:cSld>
  <p:clrMapOvr>
    <a:masterClrMapping/>
  </p:clrMapOvr>
  <mc:AlternateContent xmlns:mc="http://schemas.openxmlformats.org/markup-compatibility/2006" xmlns:p14="http://schemas.microsoft.com/office/powerpoint/2010/main">
    <mc:Choice Requires="p14">
      <p:transition spd="slow" p14:dur="2000" advTm="60109"/>
    </mc:Choice>
    <mc:Fallback xmlns="">
      <p:transition spd="slow" advTm="60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Telehealth History</a:t>
            </a:r>
          </a:p>
        </p:txBody>
      </p:sp>
      <p:sp>
        <p:nvSpPr>
          <p:cNvPr id="3" name="Content Placeholder 2"/>
          <p:cNvSpPr>
            <a:spLocks noGrp="1"/>
          </p:cNvSpPr>
          <p:nvPr>
            <p:ph idx="1"/>
          </p:nvPr>
        </p:nvSpPr>
        <p:spPr/>
        <p:txBody>
          <a:bodyPr>
            <a:normAutofit/>
          </a:bodyPr>
          <a:lstStyle/>
          <a:p>
            <a:r>
              <a:rPr lang="en-US" dirty="0"/>
              <a:t>On Sunday in 1905, the first successful tele-electrocardiogram was transmitted</a:t>
            </a:r>
          </a:p>
          <a:p>
            <a:pPr lvl="1"/>
            <a:r>
              <a:rPr lang="en-US" dirty="0"/>
              <a:t>This was the first documented use of Telehealth in the world</a:t>
            </a:r>
          </a:p>
          <a:p>
            <a:pPr lvl="2"/>
            <a:r>
              <a:rPr lang="en-US" dirty="0"/>
              <a:t>Willem Einthoven (1860-1927) was awarded the Nobel Prize in 1924 in physiology and medicine for discovering the mechanism of the electrocardiogram</a:t>
            </a:r>
          </a:p>
          <a:p>
            <a:r>
              <a:rPr lang="en-US" dirty="0"/>
              <a:t>1965: First Transatlantic Telemedicine Visit</a:t>
            </a:r>
          </a:p>
          <a:p>
            <a:r>
              <a:rPr lang="en-US" dirty="0"/>
              <a:t>1971: Child Psychiatry (Nebraska)</a:t>
            </a:r>
          </a:p>
          <a:p>
            <a:r>
              <a:rPr lang="en-US" dirty="0"/>
              <a:t>Much has been done since that time to advance Telehealth in the past 115 years (since 1905)</a:t>
            </a:r>
          </a:p>
        </p:txBody>
      </p:sp>
      <p:pic>
        <p:nvPicPr>
          <p:cNvPr id="6" name="Audio 5">
            <a:hlinkClick r:id="" action="ppaction://media"/>
            <a:extLst>
              <a:ext uri="{FF2B5EF4-FFF2-40B4-BE49-F238E27FC236}">
                <a16:creationId xmlns:a16="http://schemas.microsoft.com/office/drawing/2014/main" id="{26A9BA67-DE7B-484A-9A89-F241F86B89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62414096"/>
      </p:ext>
    </p:extLst>
  </p:cSld>
  <p:clrMapOvr>
    <a:masterClrMapping/>
  </p:clrMapOvr>
  <mc:AlternateContent xmlns:mc="http://schemas.openxmlformats.org/markup-compatibility/2006" xmlns:p14="http://schemas.microsoft.com/office/powerpoint/2010/main">
    <mc:Choice Requires="p14">
      <p:transition spd="slow" p14:dur="2000" advTm="43830"/>
    </mc:Choice>
    <mc:Fallback xmlns="">
      <p:transition spd="slow" advTm="43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Uses for Telehealth</a:t>
            </a:r>
            <a:endParaRPr lang="en-US" dirty="0"/>
          </a:p>
        </p:txBody>
      </p:sp>
      <p:sp>
        <p:nvSpPr>
          <p:cNvPr id="3" name="Content Placeholder 2"/>
          <p:cNvSpPr>
            <a:spLocks noGrp="1"/>
          </p:cNvSpPr>
          <p:nvPr>
            <p:ph idx="1"/>
          </p:nvPr>
        </p:nvSpPr>
        <p:spPr/>
        <p:txBody>
          <a:bodyPr/>
          <a:lstStyle/>
          <a:p>
            <a:r>
              <a:rPr lang="en-US"/>
              <a:t>There are 3 basic uses for Telehealth</a:t>
            </a:r>
          </a:p>
          <a:p>
            <a:pPr lvl="1"/>
            <a:r>
              <a:rPr lang="en-US"/>
              <a:t>Hospital and Specialty Care</a:t>
            </a:r>
          </a:p>
          <a:p>
            <a:pPr lvl="2"/>
            <a:r>
              <a:rPr lang="en-US"/>
              <a:t>Specialists see and manage patients remotely</a:t>
            </a:r>
          </a:p>
          <a:p>
            <a:pPr lvl="1"/>
            <a:r>
              <a:rPr lang="en-US"/>
              <a:t>Integrated Primary Care</a:t>
            </a:r>
          </a:p>
          <a:p>
            <a:pPr lvl="2"/>
            <a:r>
              <a:rPr lang="en-US"/>
              <a:t>Medical</a:t>
            </a:r>
          </a:p>
          <a:p>
            <a:pPr lvl="2"/>
            <a:r>
              <a:rPr lang="en-US"/>
              <a:t>Behavioral Health</a:t>
            </a:r>
          </a:p>
          <a:p>
            <a:pPr lvl="3"/>
            <a:r>
              <a:rPr lang="en-US"/>
              <a:t>Family Counseling</a:t>
            </a:r>
          </a:p>
          <a:p>
            <a:pPr lvl="3"/>
            <a:r>
              <a:rPr lang="en-US"/>
              <a:t>Group Counseling</a:t>
            </a:r>
          </a:p>
          <a:p>
            <a:pPr lvl="2"/>
            <a:r>
              <a:rPr lang="en-US"/>
              <a:t>Dental</a:t>
            </a:r>
          </a:p>
          <a:p>
            <a:pPr lvl="1"/>
            <a:r>
              <a:rPr lang="en-US"/>
              <a:t>Transitions and Monitoring</a:t>
            </a:r>
          </a:p>
          <a:p>
            <a:pPr lvl="2"/>
            <a:r>
              <a:rPr lang="en-US"/>
              <a:t>Patients access care (or care accesses patients) where and when needed to avoid complications and higher levels of care</a:t>
            </a:r>
            <a:endParaRPr lang="en-US" dirty="0"/>
          </a:p>
        </p:txBody>
      </p:sp>
      <p:pic>
        <p:nvPicPr>
          <p:cNvPr id="5" name="Audio 4">
            <a:hlinkClick r:id="" action="ppaction://media"/>
            <a:extLst>
              <a:ext uri="{FF2B5EF4-FFF2-40B4-BE49-F238E27FC236}">
                <a16:creationId xmlns:a16="http://schemas.microsoft.com/office/drawing/2014/main" id="{E229B767-DF72-4E9B-B49A-B9E143B065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37149609"/>
      </p:ext>
    </p:extLst>
  </p:cSld>
  <p:clrMapOvr>
    <a:masterClrMapping/>
  </p:clrMapOvr>
  <mc:AlternateContent xmlns:mc="http://schemas.openxmlformats.org/markup-compatibility/2006" xmlns:p14="http://schemas.microsoft.com/office/powerpoint/2010/main">
    <mc:Choice Requires="p14">
      <p:transition spd="slow" p14:dur="2000" advTm="87999"/>
    </mc:Choice>
    <mc:Fallback xmlns="">
      <p:transition spd="slow" advTm="87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Uses for Telehealth</a:t>
            </a:r>
          </a:p>
        </p:txBody>
      </p:sp>
      <p:sp>
        <p:nvSpPr>
          <p:cNvPr id="3" name="Content Placeholder 2"/>
          <p:cNvSpPr>
            <a:spLocks noGrp="1"/>
          </p:cNvSpPr>
          <p:nvPr>
            <p:ph idx="1"/>
          </p:nvPr>
        </p:nvSpPr>
        <p:spPr/>
        <p:txBody>
          <a:bodyPr>
            <a:noAutofit/>
          </a:bodyPr>
          <a:lstStyle/>
          <a:p>
            <a:r>
              <a:rPr lang="en-US" dirty="0"/>
              <a:t>Education</a:t>
            </a:r>
          </a:p>
          <a:p>
            <a:pPr lvl="1"/>
            <a:r>
              <a:rPr lang="en-US" dirty="0"/>
              <a:t>Medical Education</a:t>
            </a:r>
          </a:p>
          <a:p>
            <a:pPr lvl="1"/>
            <a:r>
              <a:rPr lang="en-US" dirty="0"/>
              <a:t>Patient Education</a:t>
            </a:r>
          </a:p>
          <a:p>
            <a:r>
              <a:rPr lang="en-US" dirty="0"/>
              <a:t>Connecting family, friends and other caregivers into visits</a:t>
            </a:r>
          </a:p>
          <a:p>
            <a:r>
              <a:rPr lang="en-US" dirty="0"/>
              <a:t>Support groups</a:t>
            </a:r>
          </a:p>
          <a:p>
            <a:r>
              <a:rPr lang="en-US" dirty="0"/>
              <a:t>Administrative meetings</a:t>
            </a:r>
          </a:p>
          <a:p>
            <a:r>
              <a:rPr lang="en-US" dirty="0"/>
              <a:t>Video interpretation services</a:t>
            </a:r>
          </a:p>
          <a:p>
            <a:pPr lvl="1"/>
            <a:r>
              <a:rPr lang="en-US" dirty="0"/>
              <a:t>Multilingual </a:t>
            </a:r>
          </a:p>
          <a:p>
            <a:pPr lvl="1"/>
            <a:r>
              <a:rPr lang="en-US" dirty="0"/>
              <a:t>Culturally competent</a:t>
            </a:r>
          </a:p>
          <a:p>
            <a:pPr lvl="1"/>
            <a:r>
              <a:rPr lang="en-US" dirty="0"/>
              <a:t>Trained in medical terminology</a:t>
            </a:r>
          </a:p>
        </p:txBody>
      </p:sp>
      <p:pic>
        <p:nvPicPr>
          <p:cNvPr id="6" name="Audio 5">
            <a:hlinkClick r:id="" action="ppaction://media"/>
            <a:extLst>
              <a:ext uri="{FF2B5EF4-FFF2-40B4-BE49-F238E27FC236}">
                <a16:creationId xmlns:a16="http://schemas.microsoft.com/office/drawing/2014/main" id="{FE26DF4B-B1B9-42D7-9C0F-6DBCECA254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98438348"/>
      </p:ext>
    </p:extLst>
  </p:cSld>
  <p:clrMapOvr>
    <a:masterClrMapping/>
  </p:clrMapOvr>
  <mc:AlternateContent xmlns:mc="http://schemas.openxmlformats.org/markup-compatibility/2006" xmlns:p14="http://schemas.microsoft.com/office/powerpoint/2010/main">
    <mc:Choice Requires="p14">
      <p:transition spd="slow" p14:dur="2000" advTm="54698"/>
    </mc:Choice>
    <mc:Fallback xmlns="">
      <p:transition spd="slow" advTm="54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Telehealth Benefits</a:t>
            </a:r>
          </a:p>
        </p:txBody>
      </p:sp>
      <p:sp>
        <p:nvSpPr>
          <p:cNvPr id="3" name="Content Placeholder 2"/>
          <p:cNvSpPr>
            <a:spLocks noGrp="1"/>
          </p:cNvSpPr>
          <p:nvPr>
            <p:ph idx="1"/>
          </p:nvPr>
        </p:nvSpPr>
        <p:spPr/>
        <p:txBody>
          <a:bodyPr>
            <a:normAutofit lnSpcReduction="10000"/>
          </a:bodyPr>
          <a:lstStyle/>
          <a:p>
            <a:r>
              <a:rPr lang="en-US" dirty="0"/>
              <a:t>Reduces barriers to access</a:t>
            </a:r>
          </a:p>
          <a:p>
            <a:r>
              <a:rPr lang="en-US" dirty="0"/>
              <a:t>Increases efficiency for providers</a:t>
            </a:r>
          </a:p>
          <a:p>
            <a:r>
              <a:rPr lang="en-US" dirty="0"/>
              <a:t>Reduces overall health care costs</a:t>
            </a:r>
          </a:p>
          <a:p>
            <a:r>
              <a:rPr lang="en-US" dirty="0"/>
              <a:t>Reduces delays in care</a:t>
            </a:r>
          </a:p>
          <a:p>
            <a:r>
              <a:rPr lang="en-US" dirty="0"/>
              <a:t>Increases patient satisfaction</a:t>
            </a:r>
          </a:p>
          <a:p>
            <a:r>
              <a:rPr lang="en-US" dirty="0"/>
              <a:t>Improves quality of care</a:t>
            </a:r>
          </a:p>
          <a:p>
            <a:pPr lvl="1"/>
            <a:r>
              <a:rPr lang="en-US" dirty="0"/>
              <a:t>Primary care and specialty care</a:t>
            </a:r>
          </a:p>
          <a:p>
            <a:r>
              <a:rPr lang="en-US" dirty="0"/>
              <a:t>Improves health outcomes</a:t>
            </a:r>
          </a:p>
          <a:p>
            <a:r>
              <a:rPr lang="en-US" dirty="0"/>
              <a:t>Virtual accessibility</a:t>
            </a:r>
          </a:p>
        </p:txBody>
      </p:sp>
      <p:pic>
        <p:nvPicPr>
          <p:cNvPr id="6" name="Audio 5">
            <a:hlinkClick r:id="" action="ppaction://media"/>
            <a:extLst>
              <a:ext uri="{FF2B5EF4-FFF2-40B4-BE49-F238E27FC236}">
                <a16:creationId xmlns:a16="http://schemas.microsoft.com/office/drawing/2014/main" id="{0FD3BC60-637A-4F5E-A873-7D1007FAFE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1642817"/>
      </p:ext>
    </p:extLst>
  </p:cSld>
  <p:clrMapOvr>
    <a:masterClrMapping/>
  </p:clrMapOvr>
  <mc:AlternateContent xmlns:mc="http://schemas.openxmlformats.org/markup-compatibility/2006" xmlns:p14="http://schemas.microsoft.com/office/powerpoint/2010/main">
    <mc:Choice Requires="p14">
      <p:transition spd="slow" p14:dur="2000" advTm="48266"/>
    </mc:Choice>
    <mc:Fallback xmlns="">
      <p:transition spd="slow" advTm="48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Telemedicine Models</a:t>
            </a:r>
          </a:p>
        </p:txBody>
      </p:sp>
      <p:sp>
        <p:nvSpPr>
          <p:cNvPr id="3" name="Content Placeholder 2"/>
          <p:cNvSpPr>
            <a:spLocks noGrp="1"/>
          </p:cNvSpPr>
          <p:nvPr>
            <p:ph idx="1"/>
          </p:nvPr>
        </p:nvSpPr>
        <p:spPr/>
        <p:txBody>
          <a:bodyPr/>
          <a:lstStyle/>
          <a:p>
            <a:r>
              <a:rPr lang="en-US" dirty="0"/>
              <a:t>Some examples of telemedicine</a:t>
            </a:r>
          </a:p>
          <a:p>
            <a:pPr lvl="1"/>
            <a:r>
              <a:rPr lang="en-US" dirty="0"/>
              <a:t>You may see your provider from your home (or from any other location)</a:t>
            </a:r>
          </a:p>
          <a:p>
            <a:pPr lvl="1"/>
            <a:r>
              <a:rPr lang="en-US" dirty="0"/>
              <a:t>Your child may see their provider from school</a:t>
            </a:r>
          </a:p>
          <a:p>
            <a:pPr lvl="1"/>
            <a:r>
              <a:rPr lang="en-US" dirty="0"/>
              <a:t>You may go into your regular primary care provider’s office and see a </a:t>
            </a:r>
            <a:r>
              <a:rPr lang="en-US" b="1" dirty="0"/>
              <a:t>specialist</a:t>
            </a:r>
            <a:r>
              <a:rPr lang="en-US" dirty="0"/>
              <a:t> from your primary care provider’s office</a:t>
            </a:r>
          </a:p>
        </p:txBody>
      </p:sp>
      <p:pic>
        <p:nvPicPr>
          <p:cNvPr id="6" name="Audio 5">
            <a:hlinkClick r:id="" action="ppaction://media"/>
            <a:extLst>
              <a:ext uri="{FF2B5EF4-FFF2-40B4-BE49-F238E27FC236}">
                <a16:creationId xmlns:a16="http://schemas.microsoft.com/office/drawing/2014/main" id="{5555B607-F960-4871-9376-3CC0D887F7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95849987"/>
      </p:ext>
    </p:extLst>
  </p:cSld>
  <p:clrMapOvr>
    <a:masterClrMapping/>
  </p:clrMapOvr>
  <mc:AlternateContent xmlns:mc="http://schemas.openxmlformats.org/markup-compatibility/2006" xmlns:p14="http://schemas.microsoft.com/office/powerpoint/2010/main">
    <mc:Choice Requires="p14">
      <p:transition spd="slow" p14:dur="2000" advTm="43064"/>
    </mc:Choice>
    <mc:Fallback xmlns="">
      <p:transition spd="slow" advTm="43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Peer-to-Peer</a:t>
            </a:r>
          </a:p>
        </p:txBody>
      </p:sp>
      <p:sp>
        <p:nvSpPr>
          <p:cNvPr id="6" name="object 2">
            <a:extLst>
              <a:ext uri="{FF2B5EF4-FFF2-40B4-BE49-F238E27FC236}">
                <a16:creationId xmlns:a16="http://schemas.microsoft.com/office/drawing/2014/main" id="{F76B590E-977F-43A1-ACE1-1E59C48C41C8}"/>
              </a:ext>
            </a:extLst>
          </p:cNvPr>
          <p:cNvSpPr/>
          <p:nvPr/>
        </p:nvSpPr>
        <p:spPr>
          <a:xfrm>
            <a:off x="2715258" y="1690688"/>
            <a:ext cx="6751960" cy="4557712"/>
          </a:xfrm>
          <a:prstGeom prst="rect">
            <a:avLst/>
          </a:prstGeom>
          <a:blipFill>
            <a:blip r:embed="rId4" cstate="print"/>
            <a:stretch>
              <a:fillRect/>
            </a:stretch>
          </a:blipFill>
        </p:spPr>
        <p:txBody>
          <a:bodyPr wrap="square" lIns="0" tIns="0" rIns="0" bIns="0" rtlCol="0"/>
          <a:lstStyle/>
          <a:p>
            <a:endParaRPr dirty="0"/>
          </a:p>
        </p:txBody>
      </p:sp>
      <p:pic>
        <p:nvPicPr>
          <p:cNvPr id="4" name="Audio 3">
            <a:hlinkClick r:id="" action="ppaction://media"/>
            <a:extLst>
              <a:ext uri="{FF2B5EF4-FFF2-40B4-BE49-F238E27FC236}">
                <a16:creationId xmlns:a16="http://schemas.microsoft.com/office/drawing/2014/main" id="{CA2AD293-6720-47ED-8365-6D1F0D6E2D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585681"/>
      </p:ext>
    </p:extLst>
  </p:cSld>
  <p:clrMapOvr>
    <a:masterClrMapping/>
  </p:clrMapOvr>
  <mc:AlternateContent xmlns:mc="http://schemas.openxmlformats.org/markup-compatibility/2006" xmlns:p14="http://schemas.microsoft.com/office/powerpoint/2010/main">
    <mc:Choice Requires="p14">
      <p:transition spd="slow" p14:dur="2000" advTm="35885"/>
    </mc:Choice>
    <mc:Fallback xmlns="">
      <p:transition spd="slow" advTm="35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Well Ahead Theme">
  <a:themeElements>
    <a:clrScheme name="WAL + DHMC">
      <a:dk1>
        <a:sysClr val="windowText" lastClr="000000"/>
      </a:dk1>
      <a:lt1>
        <a:sysClr val="window" lastClr="FFFFFF"/>
      </a:lt1>
      <a:dk2>
        <a:srgbClr val="6A6A69"/>
      </a:dk2>
      <a:lt2>
        <a:srgbClr val="FFFFFF"/>
      </a:lt2>
      <a:accent1>
        <a:srgbClr val="129096"/>
      </a:accent1>
      <a:accent2>
        <a:srgbClr val="11B4C3"/>
      </a:accent2>
      <a:accent3>
        <a:srgbClr val="82CCB5"/>
      </a:accent3>
      <a:accent4>
        <a:srgbClr val="C4DC70"/>
      </a:accent4>
      <a:accent5>
        <a:srgbClr val="0B4AC7"/>
      </a:accent5>
      <a:accent6>
        <a:srgbClr val="0B4AC7"/>
      </a:accent6>
      <a:hlink>
        <a:srgbClr val="129096"/>
      </a:hlink>
      <a:folHlink>
        <a:srgbClr val="11B4C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 Ahead Theme [Read-Only]" id="{04BC5EA1-BC69-4887-9A6C-C878EB741214}" vid="{3FF6837A-F201-4DD7-8A84-2953947023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Well Ahead Theme</Template>
  <TotalTime>18001</TotalTime>
  <Words>1498</Words>
  <Application>Microsoft Office PowerPoint</Application>
  <PresentationFormat>Widescreen</PresentationFormat>
  <Paragraphs>146</Paragraphs>
  <Slides>26</Slides>
  <Notes>0</Notes>
  <HiddenSlides>0</HiddenSlides>
  <MMClips>26</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Well Ahead Theme</vt:lpstr>
      <vt:lpstr>Preparing for a Telehealth Visit at Home</vt:lpstr>
      <vt:lpstr>Speaker</vt:lpstr>
      <vt:lpstr>What is Telehealth?</vt:lpstr>
      <vt:lpstr>Some Telehealth History</vt:lpstr>
      <vt:lpstr>Uses for Telehealth</vt:lpstr>
      <vt:lpstr>Other Uses for Telehealth</vt:lpstr>
      <vt:lpstr>Telehealth Benefits</vt:lpstr>
      <vt:lpstr>Telemedicine Models</vt:lpstr>
      <vt:lpstr>Peer-to-Peer</vt:lpstr>
      <vt:lpstr>Types of Technology</vt:lpstr>
      <vt:lpstr>A Fact about Using Technology</vt:lpstr>
      <vt:lpstr>Technology Not Working is Sometimes a Part of Life</vt:lpstr>
      <vt:lpstr>Some Things to Do Before a Telehealth Visit</vt:lpstr>
      <vt:lpstr>Using Your Telephone</vt:lpstr>
      <vt:lpstr>Using Your Provider’s Office Health Portal</vt:lpstr>
      <vt:lpstr>Using Your Smartphone or a Tablet</vt:lpstr>
      <vt:lpstr>Setting the Appointment</vt:lpstr>
      <vt:lpstr>Preparing for the Appointment</vt:lpstr>
      <vt:lpstr>Controlling the Light in Your Home</vt:lpstr>
      <vt:lpstr>Have a Trusted Relative or Friend Nearby</vt:lpstr>
      <vt:lpstr>Before the Visit Starts</vt:lpstr>
      <vt:lpstr>Prepare to Provide What the Doctor Needs</vt:lpstr>
      <vt:lpstr>Things to Keep in Mind . . .</vt:lpstr>
      <vt:lpstr>Have a great visit with your provider!</vt:lpstr>
      <vt:lpstr>Contact Information</vt:lpstr>
      <vt:lpstr>Thank You  for Joining Us!</vt:lpstr>
    </vt:vector>
  </TitlesOfParts>
  <Company>Louisisana Department of Health and Hospitals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Martin</dc:creator>
  <cp:lastModifiedBy>Madeline Cadigan</cp:lastModifiedBy>
  <cp:revision>637</cp:revision>
  <cp:lastPrinted>2016-05-25T19:14:28Z</cp:lastPrinted>
  <dcterms:created xsi:type="dcterms:W3CDTF">2016-05-19T12:15:37Z</dcterms:created>
  <dcterms:modified xsi:type="dcterms:W3CDTF">2022-02-11T21:12:24Z</dcterms:modified>
</cp:coreProperties>
</file>