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36"/>
  </p:notesMasterIdLst>
  <p:handoutMasterIdLst>
    <p:handoutMasterId r:id="rId37"/>
  </p:handoutMasterIdLst>
  <p:sldIdLst>
    <p:sldId id="305" r:id="rId3"/>
    <p:sldId id="264"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267" r:id="rId33"/>
    <p:sldId id="336" r:id="rId34"/>
    <p:sldId id="307"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Rhodes" initials="RR" lastIdx="37" clrIdx="0">
    <p:extLst>
      <p:ext uri="{19B8F6BF-5375-455C-9EA6-DF929625EA0E}">
        <p15:presenceInfo xmlns:p15="http://schemas.microsoft.com/office/powerpoint/2012/main" userId="1d0869613b5a9c6e" providerId="Windows Live"/>
      </p:ext>
    </p:extLst>
  </p:cmAuthor>
  <p:cmAuthor id="2" name="Whitney Fowler" initials="WF" lastIdx="9" clrIdx="1">
    <p:extLst>
      <p:ext uri="{19B8F6BF-5375-455C-9EA6-DF929625EA0E}">
        <p15:presenceInfo xmlns:p15="http://schemas.microsoft.com/office/powerpoint/2012/main" userId="S-1-5-21-1527950376-3420975135-3306108593-104426" providerId="AD"/>
      </p:ext>
    </p:extLst>
  </p:cmAuthor>
  <p:cmAuthor id="3" name="Hillary Simpson" initials="HS" lastIdx="6" clrIdx="2">
    <p:extLst>
      <p:ext uri="{19B8F6BF-5375-455C-9EA6-DF929625EA0E}">
        <p15:presenceInfo xmlns:p15="http://schemas.microsoft.com/office/powerpoint/2012/main" userId="2693dead4d4f1289" providerId="Windows Live"/>
      </p:ext>
    </p:extLst>
  </p:cmAuthor>
  <p:cmAuthor id="4" name="Melissa Martin" initials="MM" lastIdx="8" clrIdx="3">
    <p:extLst>
      <p:ext uri="{19B8F6BF-5375-455C-9EA6-DF929625EA0E}">
        <p15:presenceInfo xmlns:p15="http://schemas.microsoft.com/office/powerpoint/2012/main" userId="S-1-5-21-1527950376-3420975135-3306108593-103630" providerId="AD"/>
      </p:ext>
    </p:extLst>
  </p:cmAuthor>
  <p:cmAuthor id="6" name="Hillary Sutton" initials="HS" lastIdx="9" clrIdx="4">
    <p:extLst>
      <p:ext uri="{19B8F6BF-5375-455C-9EA6-DF929625EA0E}">
        <p15:presenceInfo xmlns:p15="http://schemas.microsoft.com/office/powerpoint/2012/main" userId="S-1-5-21-1527950376-3420975135-3306108593-112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CB4"/>
    <a:srgbClr val="138788"/>
    <a:srgbClr val="C4DC70"/>
    <a:srgbClr val="A3C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75000" autoAdjust="0"/>
  </p:normalViewPr>
  <p:slideViewPr>
    <p:cSldViewPr snapToGrid="0">
      <p:cViewPr varScale="1">
        <p:scale>
          <a:sx n="30" d="100"/>
          <a:sy n="30" d="100"/>
        </p:scale>
        <p:origin x="2298" y="54"/>
      </p:cViewPr>
      <p:guideLst/>
    </p:cSldViewPr>
  </p:slideViewPr>
  <p:outlineViewPr>
    <p:cViewPr>
      <p:scale>
        <a:sx n="33" d="100"/>
        <a:sy n="33" d="100"/>
      </p:scale>
      <p:origin x="0" y="-732"/>
    </p:cViewPr>
  </p:outlineViewPr>
  <p:notesTextViewPr>
    <p:cViewPr>
      <p:scale>
        <a:sx n="125" d="100"/>
        <a:sy n="125" d="100"/>
      </p:scale>
      <p:origin x="0" y="0"/>
    </p:cViewPr>
  </p:notesTextViewPr>
  <p:sorterViewPr>
    <p:cViewPr>
      <p:scale>
        <a:sx n="100" d="100"/>
        <a:sy n="100" d="100"/>
      </p:scale>
      <p:origin x="0" y="-27456"/>
    </p:cViewPr>
  </p:sorterViewPr>
  <p:notesViewPr>
    <p:cSldViewPr snapToGrid="0">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FD9A6-6528-4876-8C70-E51AF98C323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D373147-F74C-481F-8B50-F3407914E0FA}">
      <dgm:prSet custT="1"/>
      <dgm:spPr/>
      <dgm:t>
        <a:bodyPr/>
        <a:lstStyle/>
        <a:p>
          <a:r>
            <a:rPr lang="en-US" sz="2000" b="1" baseline="0" dirty="0">
              <a:solidFill>
                <a:srgbClr val="202C8F"/>
              </a:solidFill>
              <a:latin typeface="Arial" panose="020B0604020202020204" pitchFamily="34" charset="0"/>
              <a:ea typeface="Calibri" panose="020F0502020204030204" pitchFamily="34" charset="0"/>
              <a:cs typeface="Arial" panose="020B0604020202020204" pitchFamily="34" charset="0"/>
            </a:rPr>
            <a:t>Changes?</a:t>
          </a:r>
          <a:endParaRPr lang="en-US" sz="2000" dirty="0">
            <a:solidFill>
              <a:srgbClr val="202C8F"/>
            </a:solidFill>
            <a:latin typeface="Arial" panose="020B0604020202020204" pitchFamily="34" charset="0"/>
            <a:ea typeface="Calibri" panose="020F0502020204030204" pitchFamily="34" charset="0"/>
            <a:cs typeface="Arial" panose="020B0604020202020204" pitchFamily="34" charset="0"/>
          </a:endParaRPr>
        </a:p>
      </dgm:t>
    </dgm:pt>
    <dgm:pt modelId="{DFD2EFF8-1E12-47A8-B771-00B0B03EBB61}" type="parTrans" cxnId="{3ED9669A-0B5A-4F0A-AE6C-171393E078BA}">
      <dgm:prSet/>
      <dgm:spPr/>
      <dgm:t>
        <a:bodyPr/>
        <a:lstStyle/>
        <a:p>
          <a:endParaRPr lang="en-US"/>
        </a:p>
      </dgm:t>
    </dgm:pt>
    <dgm:pt modelId="{6840146B-C5E1-43E9-993A-8F0AC205CFA4}" type="sibTrans" cxnId="{3ED9669A-0B5A-4F0A-AE6C-171393E078BA}">
      <dgm:prSet/>
      <dgm:spPr/>
      <dgm:t>
        <a:bodyPr/>
        <a:lstStyle/>
        <a:p>
          <a:endParaRPr lang="en-US"/>
        </a:p>
      </dgm:t>
    </dgm:pt>
    <dgm:pt modelId="{1C826C54-4EEA-4940-BE27-ADA0C89C7C70}" type="pres">
      <dgm:prSet presAssocID="{1F6FD9A6-6528-4876-8C70-E51AF98C323E}" presName="Name0" presStyleCnt="0">
        <dgm:presLayoutVars>
          <dgm:dir/>
          <dgm:resizeHandles val="exact"/>
        </dgm:presLayoutVars>
      </dgm:prSet>
      <dgm:spPr/>
      <dgm:t>
        <a:bodyPr/>
        <a:lstStyle/>
        <a:p>
          <a:endParaRPr lang="en-US"/>
        </a:p>
      </dgm:t>
    </dgm:pt>
    <dgm:pt modelId="{613DCB94-A0FA-472C-AD75-9BA6DA17D99A}" type="pres">
      <dgm:prSet presAssocID="{1F6FD9A6-6528-4876-8C70-E51AF98C323E}" presName="arrow" presStyleLbl="bgShp" presStyleIdx="0" presStyleCnt="1" custScaleY="110062" custLinFactNeighborY="61225"/>
      <dgm:spPr/>
    </dgm:pt>
    <dgm:pt modelId="{F5FE1F1F-EEBD-4710-A474-C994B0CB4722}" type="pres">
      <dgm:prSet presAssocID="{1F6FD9A6-6528-4876-8C70-E51AF98C323E}" presName="points" presStyleCnt="0"/>
      <dgm:spPr/>
    </dgm:pt>
    <dgm:pt modelId="{F1161F20-9668-4DF2-95A1-E2DD4B93BA06}" type="pres">
      <dgm:prSet presAssocID="{0D373147-F74C-481F-8B50-F3407914E0FA}" presName="compositeA" presStyleCnt="0"/>
      <dgm:spPr/>
    </dgm:pt>
    <dgm:pt modelId="{FBD7C5D3-1ECA-47D4-A0B0-831B54C2DA09}" type="pres">
      <dgm:prSet presAssocID="{0D373147-F74C-481F-8B50-F3407914E0FA}" presName="textA" presStyleLbl="revTx" presStyleIdx="0" presStyleCnt="1" custScaleX="111220">
        <dgm:presLayoutVars>
          <dgm:bulletEnabled val="1"/>
        </dgm:presLayoutVars>
      </dgm:prSet>
      <dgm:spPr/>
      <dgm:t>
        <a:bodyPr/>
        <a:lstStyle/>
        <a:p>
          <a:endParaRPr lang="en-US"/>
        </a:p>
      </dgm:t>
    </dgm:pt>
    <dgm:pt modelId="{F6DF831B-7EF9-460D-B29E-7B7828687208}" type="pres">
      <dgm:prSet presAssocID="{0D373147-F74C-481F-8B50-F3407914E0FA}" presName="circleA" presStyleLbl="node1" presStyleIdx="0" presStyleCnt="1" custLinFactNeighborX="-8747" custLinFactNeighborY="44384"/>
      <dgm:spPr>
        <a:ln>
          <a:solidFill>
            <a:schemeClr val="lt1">
              <a:hueOff val="0"/>
              <a:satOff val="0"/>
              <a:lumOff val="0"/>
              <a:alpha val="0"/>
            </a:schemeClr>
          </a:solidFill>
        </a:ln>
      </dgm:spPr>
    </dgm:pt>
    <dgm:pt modelId="{CAA091FF-F752-489E-BE0D-34D30581741A}" type="pres">
      <dgm:prSet presAssocID="{0D373147-F74C-481F-8B50-F3407914E0FA}" presName="spaceA" presStyleCnt="0"/>
      <dgm:spPr/>
    </dgm:pt>
  </dgm:ptLst>
  <dgm:cxnLst>
    <dgm:cxn modelId="{0FC776B3-94C5-40CB-BB6B-86FA0925F1B6}" type="presOf" srcId="{1F6FD9A6-6528-4876-8C70-E51AF98C323E}" destId="{1C826C54-4EEA-4940-BE27-ADA0C89C7C70}" srcOrd="0" destOrd="0" presId="urn:microsoft.com/office/officeart/2005/8/layout/hProcess11"/>
    <dgm:cxn modelId="{3ED9669A-0B5A-4F0A-AE6C-171393E078BA}" srcId="{1F6FD9A6-6528-4876-8C70-E51AF98C323E}" destId="{0D373147-F74C-481F-8B50-F3407914E0FA}" srcOrd="0" destOrd="0" parTransId="{DFD2EFF8-1E12-47A8-B771-00B0B03EBB61}" sibTransId="{6840146B-C5E1-43E9-993A-8F0AC205CFA4}"/>
    <dgm:cxn modelId="{EFB72FF8-D12D-4C50-BA9A-79A5476B0834}" type="presOf" srcId="{0D373147-F74C-481F-8B50-F3407914E0FA}" destId="{FBD7C5D3-1ECA-47D4-A0B0-831B54C2DA09}" srcOrd="0" destOrd="0" presId="urn:microsoft.com/office/officeart/2005/8/layout/hProcess11"/>
    <dgm:cxn modelId="{CADE0D6A-47AE-4235-B5B9-A296229E6DFE}" type="presParOf" srcId="{1C826C54-4EEA-4940-BE27-ADA0C89C7C70}" destId="{613DCB94-A0FA-472C-AD75-9BA6DA17D99A}" srcOrd="0" destOrd="0" presId="urn:microsoft.com/office/officeart/2005/8/layout/hProcess11"/>
    <dgm:cxn modelId="{9F94D6A5-50AD-4A65-9E5A-575779C04F2C}" type="presParOf" srcId="{1C826C54-4EEA-4940-BE27-ADA0C89C7C70}" destId="{F5FE1F1F-EEBD-4710-A474-C994B0CB4722}" srcOrd="1" destOrd="0" presId="urn:microsoft.com/office/officeart/2005/8/layout/hProcess11"/>
    <dgm:cxn modelId="{4700724F-8236-4241-A549-B42632321DFE}" type="presParOf" srcId="{F5FE1F1F-EEBD-4710-A474-C994B0CB4722}" destId="{F1161F20-9668-4DF2-95A1-E2DD4B93BA06}" srcOrd="0" destOrd="0" presId="urn:microsoft.com/office/officeart/2005/8/layout/hProcess11"/>
    <dgm:cxn modelId="{8307376A-260B-4382-8C06-D404D2B0AF40}" type="presParOf" srcId="{F1161F20-9668-4DF2-95A1-E2DD4B93BA06}" destId="{FBD7C5D3-1ECA-47D4-A0B0-831B54C2DA09}" srcOrd="0" destOrd="0" presId="urn:microsoft.com/office/officeart/2005/8/layout/hProcess11"/>
    <dgm:cxn modelId="{2C88EBD3-E160-4BC9-B3B9-806B95DD3142}" type="presParOf" srcId="{F1161F20-9668-4DF2-95A1-E2DD4B93BA06}" destId="{F6DF831B-7EF9-460D-B29E-7B7828687208}" srcOrd="1" destOrd="0" presId="urn:microsoft.com/office/officeart/2005/8/layout/hProcess11"/>
    <dgm:cxn modelId="{6DA6489D-62D0-4194-84B8-31B1D42BFE42}" type="presParOf" srcId="{F1161F20-9668-4DF2-95A1-E2DD4B93BA06}" destId="{CAA091FF-F752-489E-BE0D-34D30581741A}"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CB94-A0FA-472C-AD75-9BA6DA17D99A}">
      <dsp:nvSpPr>
        <dsp:cNvPr id="0" name=""/>
        <dsp:cNvSpPr/>
      </dsp:nvSpPr>
      <dsp:spPr>
        <a:xfrm>
          <a:off x="0" y="1482582"/>
          <a:ext cx="2011680" cy="124377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7C5D3-1ECA-47D4-A0B0-831B54C2DA09}">
      <dsp:nvSpPr>
        <dsp:cNvPr id="0" name=""/>
        <dsp:cNvSpPr/>
      </dsp:nvSpPr>
      <dsp:spPr>
        <a:xfrm>
          <a:off x="686" y="0"/>
          <a:ext cx="1809139" cy="113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b="1" kern="1200" baseline="0" dirty="0">
              <a:solidFill>
                <a:srgbClr val="202C8F"/>
              </a:solidFill>
              <a:latin typeface="Arial" panose="020B0604020202020204" pitchFamily="34" charset="0"/>
              <a:ea typeface="Calibri" panose="020F0502020204030204" pitchFamily="34" charset="0"/>
              <a:cs typeface="Arial" panose="020B0604020202020204" pitchFamily="34" charset="0"/>
            </a:rPr>
            <a:t>Changes?</a:t>
          </a:r>
          <a:endParaRPr lang="en-US" sz="2000" kern="1200" dirty="0">
            <a:solidFill>
              <a:srgbClr val="202C8F"/>
            </a:solidFill>
            <a:latin typeface="Arial" panose="020B0604020202020204" pitchFamily="34" charset="0"/>
            <a:ea typeface="Calibri" panose="020F0502020204030204" pitchFamily="34" charset="0"/>
            <a:cs typeface="Arial" panose="020B0604020202020204" pitchFamily="34" charset="0"/>
          </a:endParaRPr>
        </a:p>
      </dsp:txBody>
      <dsp:txXfrm>
        <a:off x="686" y="0"/>
        <a:ext cx="1809139" cy="1130069"/>
      </dsp:txXfrm>
    </dsp:sp>
    <dsp:sp modelId="{F6DF831B-7EF9-460D-B29E-7B7828687208}">
      <dsp:nvSpPr>
        <dsp:cNvPr id="0" name=""/>
        <dsp:cNvSpPr/>
      </dsp:nvSpPr>
      <dsp:spPr>
        <a:xfrm>
          <a:off x="739285" y="1396720"/>
          <a:ext cx="282517" cy="282517"/>
        </a:xfrm>
        <a:prstGeom prst="ellipse">
          <a:avLst/>
        </a:prstGeom>
        <a:solidFill>
          <a:schemeClr val="accent1">
            <a:hueOff val="0"/>
            <a:satOff val="0"/>
            <a:lumOff val="0"/>
            <a:alphaOff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9AE0E5-F387-4D3A-ABDD-B7146163A207}" type="datetimeFigureOut">
              <a:rPr lang="en-US" smtClean="0"/>
              <a:t>6/15/2023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478389E-545C-4796-B214-02DFD072E85A}" type="slidenum">
              <a:rPr lang="en-US" smtClean="0"/>
              <a:t>‹#›</a:t>
            </a:fld>
            <a:endParaRPr lang="en-US" dirty="0"/>
          </a:p>
        </p:txBody>
      </p:sp>
    </p:spTree>
    <p:extLst>
      <p:ext uri="{BB962C8B-B14F-4D97-AF65-F5344CB8AC3E}">
        <p14:creationId xmlns:p14="http://schemas.microsoft.com/office/powerpoint/2010/main" val="1535124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FC9D03-22F2-47AC-9740-98A6F5B4D57F}" type="datetimeFigureOut">
              <a:rPr lang="en-US" smtClean="0"/>
              <a:t>6/15/2023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B00CC4-5F2C-465B-802B-BD0EDD713886}" type="slidenum">
              <a:rPr lang="en-US" smtClean="0"/>
              <a:t>‹#›</a:t>
            </a:fld>
            <a:endParaRPr lang="en-US" dirty="0"/>
          </a:p>
        </p:txBody>
      </p:sp>
    </p:spTree>
    <p:extLst>
      <p:ext uri="{BB962C8B-B14F-4D97-AF65-F5344CB8AC3E}">
        <p14:creationId xmlns:p14="http://schemas.microsoft.com/office/powerpoint/2010/main" val="52464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2</a:t>
            </a:fld>
            <a:endParaRPr lang="en-US" dirty="0"/>
          </a:p>
        </p:txBody>
      </p:sp>
    </p:spTree>
    <p:extLst>
      <p:ext uri="{BB962C8B-B14F-4D97-AF65-F5344CB8AC3E}">
        <p14:creationId xmlns:p14="http://schemas.microsoft.com/office/powerpoint/2010/main" val="397592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Speaker: </a:t>
            </a:r>
            <a:r>
              <a:rPr lang="en-US" b="0" dirty="0" smtClean="0"/>
              <a:t>Please complete the post session survey to share your feedback.</a:t>
            </a:r>
            <a:r>
              <a:rPr lang="en-US" b="0" baseline="0" dirty="0" smtClean="0"/>
              <a:t> </a:t>
            </a:r>
            <a:r>
              <a:rPr lang="en-US" baseline="0" dirty="0" smtClean="0"/>
              <a:t>To access the survey, you can scan the QR code on this slide with the camera on your mobile phone! The survey should only take a minute or two to complete. Thank you!</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2B00CC4-5F2C-465B-802B-BD0EDD713886}" type="slidenum">
              <a:rPr lang="en-US" smtClean="0"/>
              <a:t>32</a:t>
            </a:fld>
            <a:endParaRPr lang="en-US" dirty="0"/>
          </a:p>
        </p:txBody>
      </p:sp>
    </p:spTree>
    <p:extLst>
      <p:ext uri="{BB962C8B-B14F-4D97-AF65-F5344CB8AC3E}">
        <p14:creationId xmlns:p14="http://schemas.microsoft.com/office/powerpoint/2010/main" val="3468520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7" name="Rectangle 6"/>
          <p:cNvSpPr/>
          <p:nvPr userDrawn="1"/>
        </p:nvSpPr>
        <p:spPr>
          <a:xfrm>
            <a:off x="-1" y="5173362"/>
            <a:ext cx="12192001" cy="1684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1927654"/>
            <a:ext cx="12191999" cy="3245708"/>
          </a:xfrm>
        </p:spPr>
        <p:txBody>
          <a:bodyPr anchor="ctr">
            <a:normAutofit/>
          </a:bodyPr>
          <a:lstStyle>
            <a:lvl1pPr marL="0" indent="0" algn="ctr">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861" y="5358361"/>
            <a:ext cx="1311787" cy="1322936"/>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3391"/>
          <a:stretch/>
        </p:blipFill>
        <p:spPr>
          <a:xfrm>
            <a:off x="3408601" y="5455400"/>
            <a:ext cx="2990265" cy="111127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1482" y="681677"/>
            <a:ext cx="8129033" cy="1905004"/>
          </a:xfrm>
          <a:prstGeom prst="rect">
            <a:avLst/>
          </a:prstGeom>
        </p:spPr>
      </p:pic>
    </p:spTree>
    <p:extLst>
      <p:ext uri="{BB962C8B-B14F-4D97-AF65-F5344CB8AC3E}">
        <p14:creationId xmlns:p14="http://schemas.microsoft.com/office/powerpoint/2010/main" val="407411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2852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58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842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561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57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3985943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219190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641084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20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023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3" name="Rectangle 2"/>
          <p:cNvSpPr/>
          <p:nvPr userDrawn="1"/>
        </p:nvSpPr>
        <p:spPr>
          <a:xfrm>
            <a:off x="1" y="1212832"/>
            <a:ext cx="9819502" cy="44323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0282" y="4497859"/>
            <a:ext cx="990938" cy="999359"/>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64"/>
          <a:stretch/>
        </p:blipFill>
        <p:spPr>
          <a:xfrm>
            <a:off x="394737" y="4580237"/>
            <a:ext cx="2150809" cy="772691"/>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212832"/>
            <a:ext cx="5888736" cy="1487424"/>
          </a:xfrm>
          <a:prstGeom prst="rect">
            <a:avLst/>
          </a:prstGeom>
        </p:spPr>
      </p:pic>
      <p:sp>
        <p:nvSpPr>
          <p:cNvPr id="9" name="Subtitle 2"/>
          <p:cNvSpPr>
            <a:spLocks noGrp="1"/>
          </p:cNvSpPr>
          <p:nvPr>
            <p:ph type="subTitle" idx="1"/>
          </p:nvPr>
        </p:nvSpPr>
        <p:spPr>
          <a:xfrm>
            <a:off x="394737" y="2191190"/>
            <a:ext cx="9021112" cy="2306669"/>
          </a:xfrm>
        </p:spPr>
        <p:txBody>
          <a:bodyPr anchor="ctr">
            <a:normAutofit/>
          </a:bodyPr>
          <a:lstStyle>
            <a:lvl1pPr marL="0" indent="0" algn="l">
              <a:buNone/>
              <a:defRPr sz="4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8824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87307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1872869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4645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29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1435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9621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6728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36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r="302"/>
          <a:stretch/>
        </p:blipFill>
        <p:spPr>
          <a:xfrm>
            <a:off x="0" y="0"/>
            <a:ext cx="12192000" cy="6858000"/>
          </a:xfrm>
          <a:prstGeom prst="rect">
            <a:avLst/>
          </a:prstGeom>
        </p:spPr>
      </p:pic>
      <p:sp>
        <p:nvSpPr>
          <p:cNvPr id="7" name="Title 1"/>
          <p:cNvSpPr>
            <a:spLocks noGrp="1"/>
          </p:cNvSpPr>
          <p:nvPr>
            <p:ph type="title"/>
          </p:nvPr>
        </p:nvSpPr>
        <p:spPr>
          <a:xfrm>
            <a:off x="0" y="2095499"/>
            <a:ext cx="12192000" cy="2657475"/>
          </a:xfrm>
        </p:spPr>
        <p:txBody>
          <a:bodyPr anchor="ctr">
            <a:normAutofit/>
          </a:bodyPr>
          <a:lstStyle>
            <a:lvl1pPr algn="ctr">
              <a:defRPr sz="6000" b="1">
                <a:solidFill>
                  <a:schemeClr val="bg2"/>
                </a:solidFill>
                <a:latin typeface="+mj-lt"/>
              </a:defRPr>
            </a:lvl1pPr>
          </a:lstStyle>
          <a:p>
            <a:endParaRPr lang="en-US" dirty="0"/>
          </a:p>
        </p:txBody>
      </p:sp>
    </p:spTree>
    <p:extLst>
      <p:ext uri="{BB962C8B-B14F-4D97-AF65-F5344CB8AC3E}">
        <p14:creationId xmlns:p14="http://schemas.microsoft.com/office/powerpoint/2010/main" val="305051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1025"/>
            <a:ext cx="10515600" cy="890588"/>
          </a:xfr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606550"/>
            <a:ext cx="10515600" cy="45132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
        <p:nvSpPr>
          <p:cNvPr id="11" name="Rectangle 10"/>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68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838200" y="581025"/>
            <a:ext cx="10515600" cy="890588"/>
          </a:xfrm>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838200" y="1606550"/>
            <a:ext cx="5114925" cy="45132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0"/>
          </p:nvPr>
        </p:nvSpPr>
        <p:spPr>
          <a:xfrm>
            <a:off x="6238875" y="1604964"/>
            <a:ext cx="5114925" cy="45132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Rectangle 12"/>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Tree>
    <p:extLst>
      <p:ext uri="{BB962C8B-B14F-4D97-AF65-F5344CB8AC3E}">
        <p14:creationId xmlns:p14="http://schemas.microsoft.com/office/powerpoint/2010/main" val="217051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1"/>
          <p:cNvSpPr>
            <a:spLocks noGrp="1"/>
          </p:cNvSpPr>
          <p:nvPr>
            <p:ph type="title"/>
          </p:nvPr>
        </p:nvSpPr>
        <p:spPr>
          <a:xfrm>
            <a:off x="838200" y="581025"/>
            <a:ext cx="10515600" cy="890588"/>
          </a:xfrm>
        </p:spPr>
        <p:txBody>
          <a:bodyPr/>
          <a:lstStyle/>
          <a:p>
            <a:r>
              <a:rPr lang="en-US" dirty="0" smtClean="0"/>
              <a:t>Click to edit Master title style</a:t>
            </a:r>
            <a:endParaRPr lang="en-US" dirty="0"/>
          </a:p>
        </p:txBody>
      </p:sp>
      <p:sp>
        <p:nvSpPr>
          <p:cNvPr id="12" name="Content Placeholder 2"/>
          <p:cNvSpPr>
            <a:spLocks noGrp="1"/>
          </p:cNvSpPr>
          <p:nvPr>
            <p:ph idx="1"/>
          </p:nvPr>
        </p:nvSpPr>
        <p:spPr>
          <a:xfrm>
            <a:off x="838200" y="2085974"/>
            <a:ext cx="5114925" cy="40338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0"/>
          </p:nvPr>
        </p:nvSpPr>
        <p:spPr>
          <a:xfrm>
            <a:off x="6238875" y="2084388"/>
            <a:ext cx="5114925" cy="40338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13"/>
          <p:cNvSpPr/>
          <p:nvPr userDrawn="1"/>
        </p:nvSpPr>
        <p:spPr>
          <a:xfrm>
            <a:off x="0" y="581025"/>
            <a:ext cx="504825" cy="889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4"/>
          <p:cNvSpPr>
            <a:spLocks noGrp="1"/>
          </p:cNvSpPr>
          <p:nvPr>
            <p:ph type="body" sz="quarter" idx="12"/>
          </p:nvPr>
        </p:nvSpPr>
        <p:spPr>
          <a:xfrm>
            <a:off x="6238875" y="1477963"/>
            <a:ext cx="5114925" cy="600075"/>
          </a:xfrm>
        </p:spPr>
        <p:txBody>
          <a:bodyPr anchor="ctr"/>
          <a:lstStyle>
            <a:lvl1pPr marL="0" indent="0">
              <a:buNone/>
              <a:defRPr b="1"/>
            </a:lvl1pPr>
          </a:lstStyle>
          <a:p>
            <a:pPr lvl="0"/>
            <a:r>
              <a:rPr lang="en-US" dirty="0" smtClean="0"/>
              <a:t>Edit Master text styles</a:t>
            </a:r>
          </a:p>
        </p:txBody>
      </p:sp>
      <p:sp>
        <p:nvSpPr>
          <p:cNvPr id="17" name="Text Placeholder 14"/>
          <p:cNvSpPr>
            <a:spLocks noGrp="1"/>
          </p:cNvSpPr>
          <p:nvPr>
            <p:ph type="body" sz="quarter" idx="13"/>
          </p:nvPr>
        </p:nvSpPr>
        <p:spPr>
          <a:xfrm>
            <a:off x="838199" y="1484313"/>
            <a:ext cx="5114925" cy="600075"/>
          </a:xfrm>
        </p:spPr>
        <p:txBody>
          <a:bodyPr anchor="ctr"/>
          <a:lstStyle>
            <a:lvl1pPr marL="0" indent="0">
              <a:buNone/>
              <a:defRPr b="1"/>
            </a:lvl1pPr>
          </a:lstStyle>
          <a:p>
            <a:pPr lvl="0"/>
            <a:r>
              <a:rPr lang="en-US" dirty="0" smtClean="0"/>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3800" y="6041520"/>
            <a:ext cx="637516" cy="64293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4"/>
          <a:stretch/>
        </p:blipFill>
        <p:spPr>
          <a:xfrm>
            <a:off x="390526" y="6053138"/>
            <a:ext cx="1524000" cy="547506"/>
          </a:xfrm>
          <a:prstGeom prst="rect">
            <a:avLst/>
          </a:prstGeom>
        </p:spPr>
      </p:pic>
    </p:spTree>
    <p:extLst>
      <p:ext uri="{BB962C8B-B14F-4D97-AF65-F5344CB8AC3E}">
        <p14:creationId xmlns:p14="http://schemas.microsoft.com/office/powerpoint/2010/main" val="77499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and Images">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397565" y="357809"/>
            <a:ext cx="11430000" cy="6132443"/>
          </a:xfrm>
          <a:prstGeom prst="rect">
            <a:avLst/>
          </a:prstGeom>
          <a:noFill/>
          <a:ln w="666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11605" y="581025"/>
            <a:ext cx="10968790" cy="890588"/>
          </a:xfrm>
        </p:spPr>
        <p:txBody>
          <a:bodyPr/>
          <a:lstStyle>
            <a:lvl1pPr algn="ctr">
              <a:defRPr>
                <a:latin typeface="+mn-lt"/>
              </a:defRPr>
            </a:lvl1pPr>
          </a:lstStyle>
          <a:p>
            <a:r>
              <a:rPr lang="en-US" dirty="0" smtClean="0"/>
              <a:t>Click to edit Master title style</a:t>
            </a:r>
            <a:endParaRPr lang="en-US" dirty="0"/>
          </a:p>
        </p:txBody>
      </p:sp>
      <p:sp>
        <p:nvSpPr>
          <p:cNvPr id="6" name="Picture Placeholder 5"/>
          <p:cNvSpPr>
            <a:spLocks noGrp="1"/>
          </p:cNvSpPr>
          <p:nvPr>
            <p:ph type="pic" sz="quarter" idx="10"/>
          </p:nvPr>
        </p:nvSpPr>
        <p:spPr>
          <a:xfrm>
            <a:off x="611605" y="1471613"/>
            <a:ext cx="10968790" cy="4830333"/>
          </a:xfrm>
        </p:spPr>
        <p:txBody>
          <a:bodyPr/>
          <a:lstStyle/>
          <a:p>
            <a:endParaRPr lang="en-US"/>
          </a:p>
        </p:txBody>
      </p:sp>
    </p:spTree>
    <p:extLst>
      <p:ext uri="{BB962C8B-B14F-4D97-AF65-F5344CB8AC3E}">
        <p14:creationId xmlns:p14="http://schemas.microsoft.com/office/powerpoint/2010/main" val="272555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8460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4271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888642"/>
      </p:ext>
    </p:extLst>
  </p:cSld>
  <p:clrMap bg1="lt1" tx1="dk1" bg2="lt2" tx2="dk2" accent1="accent1" accent2="accent2" accent3="accent3" accent4="accent4" accent5="accent5" accent6="accent6" hlink="hlink" folHlink="folHlink"/>
  <p:sldLayoutIdLst>
    <p:sldLayoutId id="2147483661" r:id="rId1"/>
    <p:sldLayoutId id="2147483713" r:id="rId2"/>
    <p:sldLayoutId id="2147483711" r:id="rId3"/>
    <p:sldLayoutId id="2147483662" r:id="rId4"/>
    <p:sldLayoutId id="2147483664" r:id="rId5"/>
    <p:sldLayoutId id="2147483665" r:id="rId6"/>
    <p:sldLayoutId id="2147483671" r:id="rId7"/>
  </p:sldLayoutIdLst>
  <p:txStyles>
    <p:titleStyle>
      <a:lvl1pPr algn="l" defTabSz="914400" rtl="0" eaLnBrk="1" latinLnBrk="0" hangingPunct="1">
        <a:lnSpc>
          <a:spcPct val="90000"/>
        </a:lnSpc>
        <a:spcBef>
          <a:spcPct val="0"/>
        </a:spcBef>
        <a:buNone/>
        <a:defRPr sz="4400" kern="1200">
          <a:solidFill>
            <a:schemeClr val="accent3"/>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73733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dh.la.gov/page/workplace-violenc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dh.la.gov/assets/docs/WorkplaceViolence/Act461-Sample-Healthcare-Workplace-Violence-Signage.pdf" TargetMode="Externa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hyperlink" Target="https://ldh.la.gov/page/3777"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png"/><Relationship Id="rId7" Type="http://schemas.openxmlformats.org/officeDocument/2006/relationships/diagramLayout" Target="../diagrams/layout1.xml"/><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18.pn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narhc.org/narhc/RHC_Regulations.asp#491.12"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ldh.la.gov/page/3810"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mailto:Tracie.Ingram@la.gov"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ldh.la.gov/page/3777" TargetMode="External"/><Relationship Id="rId2" Type="http://schemas.openxmlformats.org/officeDocument/2006/relationships/hyperlink" Target="https://ldh.la.gov/page/3810" TargetMode="External"/><Relationship Id="rId1" Type="http://schemas.openxmlformats.org/officeDocument/2006/relationships/slideLayout" Target="../slideLayouts/slideLayout21.xml"/><Relationship Id="rId6" Type="http://schemas.openxmlformats.org/officeDocument/2006/relationships/hyperlink" Target="https://www.narhc.org/narhc/default.asp" TargetMode="External"/><Relationship Id="rId5" Type="http://schemas.openxmlformats.org/officeDocument/2006/relationships/hyperlink" Target="https://lrha27.wildapricot.org/" TargetMode="External"/><Relationship Id="rId4" Type="http://schemas.openxmlformats.org/officeDocument/2006/relationships/hyperlink" Target="https://ldh.la.gov/page/workplace-violenc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surveymonkey.com/r/BSVCGV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Conducting a Rural Health Clinic Mock Survey</a:t>
            </a:r>
          </a:p>
        </p:txBody>
      </p:sp>
    </p:spTree>
    <p:extLst>
      <p:ext uri="{BB962C8B-B14F-4D97-AF65-F5344CB8AC3E}">
        <p14:creationId xmlns:p14="http://schemas.microsoft.com/office/powerpoint/2010/main" val="277010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457201"/>
            <a:ext cx="12191999" cy="617837"/>
          </a:xfrm>
        </p:spPr>
        <p:txBody>
          <a:bodyPr/>
          <a:lstStyle/>
          <a:p>
            <a:r>
              <a:rPr lang="en-US" altLang="zh-CN" sz="4000" dirty="0">
                <a:cs typeface="Arial Black" panose="020B0604020202020204" pitchFamily="34" charset="0"/>
              </a:rPr>
              <a:t>Louisiana Special Requirements</a:t>
            </a:r>
            <a:endParaRPr lang="en-US" sz="4000" b="1" dirty="0">
              <a:solidFill>
                <a:schemeClr val="accent6"/>
              </a:solidFill>
              <a:cs typeface="Arial Black" panose="020B0604020202020204" pitchFamily="34" charset="0"/>
            </a:endParaRPr>
          </a:p>
        </p:txBody>
      </p:sp>
      <p:sp>
        <p:nvSpPr>
          <p:cNvPr id="4" name="Content Placeholder 3">
            <a:extLst>
              <a:ext uri="{FF2B5EF4-FFF2-40B4-BE49-F238E27FC236}">
                <a16:creationId xmlns:a16="http://schemas.microsoft.com/office/drawing/2014/main" id="{92FF5646-6301-F5FF-1C2A-58DFC48B083F}"/>
              </a:ext>
            </a:extLst>
          </p:cNvPr>
          <p:cNvSpPr>
            <a:spLocks noGrp="1"/>
          </p:cNvSpPr>
          <p:nvPr>
            <p:ph sz="half" idx="1"/>
          </p:nvPr>
        </p:nvSpPr>
        <p:spPr>
          <a:xfrm>
            <a:off x="817689" y="1106785"/>
            <a:ext cx="10826496" cy="5479365"/>
          </a:xfrm>
        </p:spPr>
        <p:txBody>
          <a:bodyPr/>
          <a:lstStyle/>
          <a:p>
            <a:pPr marL="0" indent="0">
              <a:buNone/>
            </a:pPr>
            <a:r>
              <a:rPr lang="en-US" sz="2800" dirty="0"/>
              <a:t>Louisiana (unlike most states) has a state licensing process.  </a:t>
            </a:r>
          </a:p>
          <a:p>
            <a:pPr marL="338328" lvl="1" indent="0">
              <a:buNone/>
            </a:pPr>
            <a:r>
              <a:rPr lang="en-US" sz="2800" dirty="0"/>
              <a:t>See Health Standards Presentation on Louisiana Survey Process</a:t>
            </a:r>
          </a:p>
          <a:p>
            <a:pPr marL="0" indent="0">
              <a:buNone/>
            </a:pPr>
            <a:r>
              <a:rPr lang="en-US" sz="2800" dirty="0"/>
              <a:t>Louisiana Specific Requirements: </a:t>
            </a:r>
          </a:p>
          <a:p>
            <a:pPr marL="338328" lvl="1" indent="0">
              <a:buNone/>
            </a:pPr>
            <a:r>
              <a:rPr lang="en-US" sz="2800" dirty="0"/>
              <a:t>Workplace violence policy and poster  </a:t>
            </a:r>
          </a:p>
          <a:p>
            <a:pPr marL="795528" lvl="2" indent="0">
              <a:buNone/>
            </a:pPr>
            <a:r>
              <a:rPr lang="en-US" sz="2800" dirty="0"/>
              <a:t>Act 461 of </a:t>
            </a:r>
            <a:r>
              <a:rPr lang="en-US" sz="2800" b="1" dirty="0"/>
              <a:t>2022 Legislative Session </a:t>
            </a:r>
            <a:r>
              <a:rPr lang="en-US" sz="2400" dirty="0">
                <a:hlinkClick r:id="rId2"/>
              </a:rPr>
              <a:t>Workplace Violence | La Dept. of Health</a:t>
            </a:r>
            <a:endParaRPr lang="en-US" sz="2400" dirty="0"/>
          </a:p>
          <a:p>
            <a:pPr marL="338328" lvl="1" indent="0">
              <a:buNone/>
            </a:pPr>
            <a:r>
              <a:rPr lang="en-US" sz="2000" i="1" dirty="0"/>
              <a:t>A</a:t>
            </a:r>
            <a:r>
              <a:rPr lang="en-US" sz="2000" b="0" i="1" dirty="0">
                <a:effectLst/>
              </a:rPr>
              <a:t>ct 461 enacts reforms to address workplace violence in healthcare settings, including but not limited to establishing duties and requirements of licensed healthcare facilities with respect to addressing and preventing workplace violence; requiring the posting of certain cautionary signage at licensed healthcare facilities; requiring reporting of acts of workplace violence occurring at licensed healthcare facilities; prohibiting retaliation by certain employers in connection with reporting of healthcare workplace violence; requiring the Louisiana Department of Health to maintain on its website public information regarding healthcare workplace violence; and authorizing enforcement actions by the Department.</a:t>
            </a:r>
            <a:endParaRPr lang="en-US" sz="2000" i="1" dirty="0"/>
          </a:p>
        </p:txBody>
      </p:sp>
    </p:spTree>
    <p:extLst>
      <p:ext uri="{BB962C8B-B14F-4D97-AF65-F5344CB8AC3E}">
        <p14:creationId xmlns:p14="http://schemas.microsoft.com/office/powerpoint/2010/main" val="326837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0" y="457200"/>
            <a:ext cx="12192000" cy="786149"/>
          </a:xfrm>
        </p:spPr>
        <p:txBody>
          <a:bodyPr anchor="b">
            <a:normAutofit/>
          </a:bodyPr>
          <a:lstStyle/>
          <a:p>
            <a:r>
              <a:rPr lang="en-US" sz="4000" b="1" dirty="0"/>
              <a:t>Louisiana</a:t>
            </a:r>
            <a:r>
              <a:rPr lang="en-US" sz="4000" dirty="0"/>
              <a:t> special requirements</a:t>
            </a:r>
            <a:endParaRPr lang="en-US" sz="4000" b="1" dirty="0"/>
          </a:p>
        </p:txBody>
      </p:sp>
      <p:sp>
        <p:nvSpPr>
          <p:cNvPr id="4" name="Content Placeholder 3">
            <a:extLst>
              <a:ext uri="{FF2B5EF4-FFF2-40B4-BE49-F238E27FC236}">
                <a16:creationId xmlns:a16="http://schemas.microsoft.com/office/drawing/2014/main" id="{CDBCEEFE-058B-4E72-3009-C9CDEFAC7574}"/>
              </a:ext>
            </a:extLst>
          </p:cNvPr>
          <p:cNvSpPr>
            <a:spLocks noGrp="1"/>
          </p:cNvSpPr>
          <p:nvPr>
            <p:ph type="body" sz="half" idx="2"/>
          </p:nvPr>
        </p:nvSpPr>
        <p:spPr>
          <a:xfrm>
            <a:off x="464234" y="2057400"/>
            <a:ext cx="4307791" cy="1371600"/>
          </a:xfrm>
        </p:spPr>
        <p:txBody>
          <a:bodyPr>
            <a:normAutofit/>
          </a:bodyPr>
          <a:lstStyle/>
          <a:p>
            <a:r>
              <a:rPr lang="en-US" sz="2800" dirty="0">
                <a:hlinkClick r:id="rId2"/>
              </a:rPr>
              <a:t>Act461-Sample-Healthcare-Workplace-Violence-Signage.pdf</a:t>
            </a:r>
            <a:endParaRPr lang="en-US" sz="2800" dirty="0"/>
          </a:p>
          <a:p>
            <a:endParaRPr lang="en-US" sz="2800" dirty="0"/>
          </a:p>
          <a:p>
            <a:endParaRPr lang="en-US" sz="2800" dirty="0"/>
          </a:p>
          <a:p>
            <a:endParaRPr lang="en-US" sz="2800" dirty="0"/>
          </a:p>
        </p:txBody>
      </p:sp>
      <p:pic>
        <p:nvPicPr>
          <p:cNvPr id="3" name="Picture 2">
            <a:extLst>
              <a:ext uri="{FF2B5EF4-FFF2-40B4-BE49-F238E27FC236}">
                <a16:creationId xmlns:a16="http://schemas.microsoft.com/office/drawing/2014/main" id="{933E1CD4-7D67-0F26-E6AA-A44A87EE9006}"/>
              </a:ext>
            </a:extLst>
          </p:cNvPr>
          <p:cNvPicPr>
            <a:picLocks noChangeAspect="1"/>
          </p:cNvPicPr>
          <p:nvPr/>
        </p:nvPicPr>
        <p:blipFill>
          <a:blip r:embed="rId3"/>
          <a:stretch>
            <a:fillRect/>
          </a:stretch>
        </p:blipFill>
        <p:spPr>
          <a:xfrm rot="5400000">
            <a:off x="5611913" y="403461"/>
            <a:ext cx="5013367" cy="6693144"/>
          </a:xfrm>
          <a:prstGeom prst="roundRect">
            <a:avLst>
              <a:gd name="adj" fmla="val 8594"/>
            </a:avLst>
          </a:prstGeom>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1738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1216152"/>
            <a:ext cx="12192000" cy="768096"/>
          </a:xfrm>
        </p:spPr>
        <p:txBody>
          <a:bodyPr/>
          <a:lstStyle/>
          <a:p>
            <a:r>
              <a:rPr lang="en-US" sz="4000" b="1" dirty="0"/>
              <a:t>Louisiana</a:t>
            </a:r>
            <a:r>
              <a:rPr lang="en-US" sz="4000" dirty="0"/>
              <a:t> special requirements</a:t>
            </a:r>
            <a:endParaRPr lang="en-US" sz="4000" b="1" dirty="0">
              <a:solidFill>
                <a:schemeClr val="accent6"/>
              </a:solidFill>
              <a:latin typeface="Arial Black" panose="020B0604020202020204" pitchFamily="34" charset="0"/>
              <a:cs typeface="Arial Black" panose="020B0604020202020204" pitchFamily="34" charset="0"/>
            </a:endParaRPr>
          </a:p>
        </p:txBody>
      </p:sp>
      <p:sp>
        <p:nvSpPr>
          <p:cNvPr id="4" name="Content Placeholder 3">
            <a:extLst>
              <a:ext uri="{FF2B5EF4-FFF2-40B4-BE49-F238E27FC236}">
                <a16:creationId xmlns:a16="http://schemas.microsoft.com/office/drawing/2014/main" id="{92FF5646-6301-F5FF-1C2A-58DFC48B083F}"/>
              </a:ext>
            </a:extLst>
          </p:cNvPr>
          <p:cNvSpPr>
            <a:spLocks noGrp="1"/>
          </p:cNvSpPr>
          <p:nvPr>
            <p:ph sz="half" idx="1"/>
          </p:nvPr>
        </p:nvSpPr>
        <p:spPr>
          <a:xfrm>
            <a:off x="593124" y="2022891"/>
            <a:ext cx="10842972" cy="4093698"/>
          </a:xfrm>
        </p:spPr>
        <p:txBody>
          <a:bodyPr/>
          <a:lstStyle/>
          <a:p>
            <a:pPr marL="338328" lvl="1" indent="0">
              <a:buNone/>
            </a:pPr>
            <a:r>
              <a:rPr lang="en-US" sz="2800" dirty="0"/>
              <a:t>Background check on all staff that have contact with patients</a:t>
            </a:r>
          </a:p>
          <a:p>
            <a:pPr marL="795528" lvl="2" indent="0">
              <a:buNone/>
            </a:pPr>
            <a:r>
              <a:rPr lang="en-US" sz="2800" dirty="0">
                <a:hlinkClick r:id="rId2"/>
              </a:rPr>
              <a:t>Criminal Background Check Information | La Dept. of Health</a:t>
            </a:r>
            <a:endParaRPr lang="en-US" sz="2800" dirty="0"/>
          </a:p>
          <a:p>
            <a:pPr marL="795528" lvl="2" indent="0">
              <a:buNone/>
            </a:pPr>
            <a:r>
              <a:rPr lang="en-US" sz="2800" i="1" dirty="0"/>
              <a:t>Effective June 2, 2016, Act 311 amended La RS 40:1203.1-2 requiring that licensed health care providers shall request that a criminal history and security check be conducted on the non-licensed person, prior to any employer making an offer to employ or to contract with a non-licensed person or any licensed ambulance personnel to provide nursing care, health-related services, medic services, or supportive assistance to any individual and in accordance with La RS 40:1203.1-5.</a:t>
            </a:r>
          </a:p>
          <a:p>
            <a:pPr marL="795528" lvl="2" indent="0">
              <a:buNone/>
            </a:pPr>
            <a:endParaRPr lang="en-US" sz="2400" dirty="0"/>
          </a:p>
          <a:p>
            <a:pPr lvl="2"/>
            <a:endParaRPr lang="en-US" dirty="0"/>
          </a:p>
        </p:txBody>
      </p:sp>
    </p:spTree>
    <p:extLst>
      <p:ext uri="{BB962C8B-B14F-4D97-AF65-F5344CB8AC3E}">
        <p14:creationId xmlns:p14="http://schemas.microsoft.com/office/powerpoint/2010/main" val="417785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FF5646-6301-F5FF-1C2A-58DFC48B083F}"/>
              </a:ext>
            </a:extLst>
          </p:cNvPr>
          <p:cNvSpPr>
            <a:spLocks noGrp="1"/>
          </p:cNvSpPr>
          <p:nvPr>
            <p:ph sz="half" idx="1"/>
          </p:nvPr>
        </p:nvSpPr>
        <p:spPr>
          <a:xfrm>
            <a:off x="434622" y="1749467"/>
            <a:ext cx="11316651" cy="4281055"/>
          </a:xfrm>
        </p:spPr>
        <p:txBody>
          <a:bodyPr/>
          <a:lstStyle/>
          <a:p>
            <a:pPr marL="338328" lvl="1" indent="0">
              <a:buNone/>
            </a:pPr>
            <a:r>
              <a:rPr lang="en-US" sz="2800" dirty="0">
                <a:cs typeface="Arial" panose="020B0604020202020204" pitchFamily="34" charset="0"/>
              </a:rPr>
              <a:t>Yearly requirements (that are different from most states)</a:t>
            </a:r>
          </a:p>
          <a:p>
            <a:pPr marL="795528" lvl="2" indent="0">
              <a:buNone/>
            </a:pPr>
            <a:r>
              <a:rPr lang="en-US" sz="2800" dirty="0">
                <a:cs typeface="Arial" panose="020B0604020202020204" pitchFamily="34" charset="0"/>
              </a:rPr>
              <a:t>Governing Body:</a:t>
            </a:r>
          </a:p>
          <a:p>
            <a:pPr marL="1252728" lvl="3" indent="0">
              <a:buNone/>
            </a:pPr>
            <a:r>
              <a:rPr lang="en-US" sz="2400" dirty="0">
                <a:solidFill>
                  <a:schemeClr val="accent6">
                    <a:lumMod val="75000"/>
                  </a:schemeClr>
                </a:solidFill>
                <a:cs typeface="Arial" panose="020B0604020202020204" pitchFamily="34" charset="0"/>
              </a:rPr>
              <a:t>Governing Body. All owners of a Rural Health Clinic shall be disclosed. Ownership of five percent or more Title 48, Part I 535 Louisiana Administrative Code February 2022 constitutes ownership. In the case of a corporation, members of the board of directors must be identified and minutes of the board meetings shall be made available to DHH/HSS. The board shall meet at least once a year.</a:t>
            </a:r>
          </a:p>
          <a:p>
            <a:pPr lvl="2"/>
            <a:r>
              <a:rPr lang="en-US" sz="2400" i="1" dirty="0">
                <a:cs typeface="Arial" panose="020B0604020202020204" pitchFamily="34" charset="0"/>
              </a:rPr>
              <a:t>Note: Emergency Preparedness now aligns will Federal Regulations (every two years)</a:t>
            </a:r>
          </a:p>
        </p:txBody>
      </p:sp>
      <p:sp>
        <p:nvSpPr>
          <p:cNvPr id="6" name="Title 1">
            <a:extLst>
              <a:ext uri="{FF2B5EF4-FFF2-40B4-BE49-F238E27FC236}">
                <a16:creationId xmlns:a16="http://schemas.microsoft.com/office/drawing/2014/main" id="{B78EBDF8-303E-ED19-C16C-62F99A683454}"/>
              </a:ext>
            </a:extLst>
          </p:cNvPr>
          <p:cNvSpPr>
            <a:spLocks noGrp="1"/>
          </p:cNvSpPr>
          <p:nvPr>
            <p:ph type="title"/>
          </p:nvPr>
        </p:nvSpPr>
        <p:spPr>
          <a:xfrm>
            <a:off x="0" y="981371"/>
            <a:ext cx="12192000" cy="768096"/>
          </a:xfrm>
        </p:spPr>
        <p:txBody>
          <a:bodyPr/>
          <a:lstStyle/>
          <a:p>
            <a:r>
              <a:rPr lang="en-US" sz="4000" b="1" dirty="0"/>
              <a:t>Louisiana</a:t>
            </a:r>
            <a:r>
              <a:rPr lang="en-US" sz="4000" dirty="0"/>
              <a:t> special requirements</a:t>
            </a:r>
            <a:endParaRPr lang="en-US" sz="4000" b="1" dirty="0">
              <a:solidFill>
                <a:schemeClr val="accent6"/>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13237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53AA-2577-D6BB-3006-440990287AD0}"/>
              </a:ext>
            </a:extLst>
          </p:cNvPr>
          <p:cNvSpPr>
            <a:spLocks noGrp="1"/>
          </p:cNvSpPr>
          <p:nvPr>
            <p:ph type="title"/>
          </p:nvPr>
        </p:nvSpPr>
        <p:spPr>
          <a:xfrm>
            <a:off x="0" y="249599"/>
            <a:ext cx="12191999" cy="792480"/>
          </a:xfrm>
        </p:spPr>
        <p:txBody>
          <a:bodyPr/>
          <a:lstStyle/>
          <a:p>
            <a:r>
              <a:rPr lang="en-US" sz="4000" dirty="0"/>
              <a:t>Louisiana Special requirements</a:t>
            </a:r>
          </a:p>
        </p:txBody>
      </p:sp>
      <p:sp>
        <p:nvSpPr>
          <p:cNvPr id="3" name="Content Placeholder 2">
            <a:extLst>
              <a:ext uri="{FF2B5EF4-FFF2-40B4-BE49-F238E27FC236}">
                <a16:creationId xmlns:a16="http://schemas.microsoft.com/office/drawing/2014/main" id="{1EB67BC0-80FF-18DA-E4FE-E4BDC018883D}"/>
              </a:ext>
            </a:extLst>
          </p:cNvPr>
          <p:cNvSpPr>
            <a:spLocks noGrp="1"/>
          </p:cNvSpPr>
          <p:nvPr>
            <p:ph sz="half" idx="1"/>
          </p:nvPr>
        </p:nvSpPr>
        <p:spPr>
          <a:xfrm>
            <a:off x="755904" y="881441"/>
            <a:ext cx="10680192" cy="5976559"/>
          </a:xfrm>
        </p:spPr>
        <p:txBody>
          <a:bodyPr/>
          <a:lstStyle/>
          <a:p>
            <a:pPr marL="0" indent="0">
              <a:buNone/>
            </a:pPr>
            <a:r>
              <a:rPr lang="en-US" sz="2400" b="1" dirty="0"/>
              <a:t>Advisory Committee</a:t>
            </a:r>
          </a:p>
          <a:p>
            <a:pPr marL="0" indent="0">
              <a:buNone/>
            </a:pPr>
            <a:r>
              <a:rPr lang="en-US" sz="2000" dirty="0"/>
              <a:t>All members of the advisory committee shall be designated in writing and approved by the governing board. The advisory committee shall be composed of two medical professionals and at least one consumer of services, not employed by the facility. However, facility staff should attend meetings.</a:t>
            </a:r>
          </a:p>
          <a:p>
            <a:pPr marL="795338" lvl="1" indent="-457200">
              <a:buAutoNum type="arabicPeriod"/>
            </a:pPr>
            <a:r>
              <a:rPr lang="en-US" sz="2000" b="1" dirty="0"/>
              <a:t>Qualifications: </a:t>
            </a:r>
          </a:p>
          <a:p>
            <a:pPr marL="1138428" lvl="2" indent="-342900">
              <a:buAutoNum type="alphaLcPeriod"/>
            </a:pPr>
            <a:r>
              <a:rPr lang="en-US" sz="2000" dirty="0"/>
              <a:t>Medical professionals may be any Louisiana licensed health care professional, including but not limited to, medical doctor, registered nurse, board certified social worker, pharmacist, or physical therapist. </a:t>
            </a:r>
          </a:p>
          <a:p>
            <a:pPr marL="1138428" lvl="2" indent="-342900">
              <a:buAutoNum type="alphaLcPeriod"/>
            </a:pPr>
            <a:r>
              <a:rPr lang="en-US" sz="2000" dirty="0"/>
              <a:t>Consumers must be members of the local community, over 21 years of age, and not affiliated by employment, family, finance or contract with the facility or its owners. </a:t>
            </a:r>
          </a:p>
          <a:p>
            <a:pPr marL="800100" lvl="1" indent="-461963">
              <a:buNone/>
            </a:pPr>
            <a:r>
              <a:rPr lang="en-US" sz="2000" b="1" dirty="0"/>
              <a:t>2. 	Responsibilities: The Advisory Committee shall: </a:t>
            </a:r>
          </a:p>
          <a:p>
            <a:pPr marL="1257300" lvl="1" indent="-457200">
              <a:buAutoNum type="alphaLcPeriod"/>
            </a:pPr>
            <a:r>
              <a:rPr lang="en-US" sz="2000" dirty="0"/>
              <a:t>meet annually to review the facility's mission/philosophy, operations, finances, policies, and planned activities to assure that the facility is improving access and health care to the community; and </a:t>
            </a:r>
          </a:p>
          <a:p>
            <a:pPr marL="1257300" lvl="1" indent="-457200">
              <a:buAutoNum type="alphaLcPeriod"/>
            </a:pPr>
            <a:r>
              <a:rPr lang="en-US" sz="2000" dirty="0"/>
              <a:t>provide suggestions regarding facility changes based upon community needs, growth, and support. </a:t>
            </a:r>
          </a:p>
        </p:txBody>
      </p:sp>
    </p:spTree>
    <p:extLst>
      <p:ext uri="{BB962C8B-B14F-4D97-AF65-F5344CB8AC3E}">
        <p14:creationId xmlns:p14="http://schemas.microsoft.com/office/powerpoint/2010/main" val="49037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234776"/>
            <a:ext cx="12192000" cy="851095"/>
          </a:xfrm>
        </p:spPr>
        <p:txBody>
          <a:bodyPr/>
          <a:lstStyle/>
          <a:p>
            <a:r>
              <a:rPr lang="en-US" sz="4400" b="1" dirty="0">
                <a:solidFill>
                  <a:schemeClr val="accent6"/>
                </a:solidFill>
                <a:latin typeface="Arial Black" panose="020B0604020202020204" pitchFamily="34" charset="0"/>
                <a:cs typeface="Arial Black" panose="020B0604020202020204" pitchFamily="34" charset="0"/>
              </a:rPr>
              <a:t>Louisiana Regulations</a:t>
            </a:r>
          </a:p>
        </p:txBody>
      </p:sp>
      <p:sp>
        <p:nvSpPr>
          <p:cNvPr id="5" name="TextBox 4">
            <a:extLst>
              <a:ext uri="{FF2B5EF4-FFF2-40B4-BE49-F238E27FC236}">
                <a16:creationId xmlns:a16="http://schemas.microsoft.com/office/drawing/2014/main" id="{32065592-6042-40F6-F6C5-A22AB7F2FDE5}"/>
              </a:ext>
            </a:extLst>
          </p:cNvPr>
          <p:cNvSpPr txBox="1"/>
          <p:nvPr/>
        </p:nvSpPr>
        <p:spPr>
          <a:xfrm>
            <a:off x="520505" y="923757"/>
            <a:ext cx="11158877" cy="6001643"/>
          </a:xfrm>
          <a:prstGeom prst="rect">
            <a:avLst/>
          </a:prstGeom>
          <a:noFill/>
        </p:spPr>
        <p:txBody>
          <a:bodyPr wrap="square">
            <a:spAutoFit/>
          </a:bodyPr>
          <a:lstStyle/>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solidFill>
                <a:effectLst/>
                <a:uLnTx/>
                <a:uFillTx/>
                <a:latin typeface="Sabon Next LT"/>
                <a:ea typeface="+mn-ea"/>
                <a:cs typeface="+mn-cs"/>
              </a:rPr>
              <a:t>Utilization Review</a:t>
            </a:r>
          </a:p>
          <a:p>
            <a:pPr marL="1371600" marR="0" lvl="3"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At least </a:t>
            </a:r>
            <a:r>
              <a:rPr kumimoji="0" lang="en-US" sz="2400" b="1" i="0" u="none" strike="noStrike" kern="1200" cap="none" spc="0" normalizeH="0" baseline="0" noProof="0" dirty="0">
                <a:ln>
                  <a:noFill/>
                </a:ln>
                <a:solidFill>
                  <a:srgbClr val="1F2C8F"/>
                </a:solidFill>
                <a:effectLst/>
                <a:uLnTx/>
                <a:uFillTx/>
                <a:latin typeface="Sabon Next LT"/>
                <a:ea typeface="+mn-ea"/>
                <a:cs typeface="+mn-cs"/>
              </a:rPr>
              <a:t>10 percent </a:t>
            </a:r>
            <a:r>
              <a:rPr kumimoji="0" lang="en-US" sz="2400" b="0" i="0" u="none" strike="noStrike" kern="1200" cap="none" spc="0" normalizeH="0" baseline="0" noProof="0" dirty="0">
                <a:ln>
                  <a:noFill/>
                </a:ln>
                <a:solidFill>
                  <a:srgbClr val="1F2C8F"/>
                </a:solidFill>
                <a:effectLst/>
                <a:uLnTx/>
                <a:uFillTx/>
                <a:latin typeface="Sabon Next LT"/>
                <a:ea typeface="+mn-ea"/>
                <a:cs typeface="+mn-cs"/>
              </a:rPr>
              <a:t>of all encounters shall be reviewed quarterly by the medical director and/or physician member of the advisory board.</a:t>
            </a:r>
          </a:p>
          <a:p>
            <a:pPr marL="1371600" marR="0" lvl="3"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C8F"/>
              </a:solidFill>
              <a:effectLst/>
              <a:uLnTx/>
              <a:uFillTx/>
              <a:latin typeface="Sabon Next LT"/>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solidFill>
                <a:effectLst/>
                <a:uLnTx/>
                <a:uFillTx/>
                <a:latin typeface="Sabon Next LT"/>
                <a:ea typeface="+mn-ea"/>
                <a:cs typeface="+mn-cs"/>
              </a:rPr>
              <a:t>Annual Evaluation</a:t>
            </a:r>
          </a:p>
          <a:p>
            <a:pPr marL="1371600" marR="0" lvl="3"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Facility shall develop and conduct an annual internal evaluation process to provide necessary data to formulate a plan for continuous quality improvement/quality assurance.</a:t>
            </a:r>
          </a:p>
          <a:p>
            <a:pPr marL="1371600" marR="0" lvl="3"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C8F"/>
              </a:solidFill>
              <a:effectLst/>
              <a:uLnTx/>
              <a:uFillTx/>
              <a:latin typeface="Sabon Next LT"/>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solidFill>
                <a:effectLst/>
                <a:uLnTx/>
                <a:uFillTx/>
                <a:latin typeface="Sabon Next LT"/>
                <a:ea typeface="+mn-ea"/>
                <a:cs typeface="+mn-cs"/>
              </a:rPr>
              <a:t>On-site Physician Supervision Every Two Weeks</a:t>
            </a:r>
          </a:p>
          <a:p>
            <a:pPr marL="1371600" marR="0" lvl="3"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The physician shall provide onsite supervision of the mid-level practitioner(s) as required by the payment source and professional boards or at least every other week. All rural health clinic records and care provided by a mid-level practitioner(s) shall be assessed by a physician on a periodic basis or as the situation dictates to assure proper treatment and progress toward positive patient outcomes.</a:t>
            </a:r>
          </a:p>
        </p:txBody>
      </p:sp>
    </p:spTree>
    <p:extLst>
      <p:ext uri="{BB962C8B-B14F-4D97-AF65-F5344CB8AC3E}">
        <p14:creationId xmlns:p14="http://schemas.microsoft.com/office/powerpoint/2010/main" val="256986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0" y="841248"/>
            <a:ext cx="12192000" cy="768096"/>
          </a:xfrm>
        </p:spPr>
        <p:txBody>
          <a:bodyPr/>
          <a:lstStyle/>
          <a:p>
            <a:r>
              <a:rPr lang="en-US" dirty="0"/>
              <a:t>Survey parts and pieces</a:t>
            </a:r>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dirty="0"/>
              <a:t>Human Resources</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Do you have all the required information?</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848263" y="2491684"/>
            <a:ext cx="2064327" cy="2825173"/>
          </a:xfrm>
        </p:spPr>
        <p:txBody>
          <a:bodyPr/>
          <a:lstStyle/>
          <a:p>
            <a:r>
              <a:rPr lang="en-US" dirty="0"/>
              <a:t>Emergency Preparedness</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a:t>Have you done your required exercises?</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dirty="0"/>
              <a:t>Policies and Procedures</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Review both State and Federal Policy Requirements	</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dirty="0"/>
              <a:t>Site Walk through</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Physical Inspection of the Clinic</a:t>
            </a:r>
          </a:p>
        </p:txBody>
      </p:sp>
      <p:sp>
        <p:nvSpPr>
          <p:cNvPr id="23" name="Text Placeholder 22">
            <a:extLst>
              <a:ext uri="{FF2B5EF4-FFF2-40B4-BE49-F238E27FC236}">
                <a16:creationId xmlns:a16="http://schemas.microsoft.com/office/drawing/2014/main" id="{9D48D07F-2D5B-F0D5-4005-197607C4F197}"/>
              </a:ext>
            </a:extLst>
          </p:cNvPr>
          <p:cNvSpPr>
            <a:spLocks noGrp="1"/>
          </p:cNvSpPr>
          <p:nvPr>
            <p:ph type="body" sz="quarter" idx="17"/>
          </p:nvPr>
        </p:nvSpPr>
        <p:spPr/>
        <p:txBody>
          <a:bodyPr/>
          <a:lstStyle/>
          <a:p>
            <a:r>
              <a:rPr lang="en-US" dirty="0"/>
              <a:t>Patient File review</a:t>
            </a:r>
          </a:p>
        </p:txBody>
      </p:sp>
      <p:pic>
        <p:nvPicPr>
          <p:cNvPr id="268" name="Picture Placeholder 267" descr="rocket icon">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6"/>
          <a:srcRect t="543" b="543"/>
          <a:stretch/>
        </p:blipFill>
        <p:spPr/>
      </p:pic>
      <p:sp>
        <p:nvSpPr>
          <p:cNvPr id="28" name="Text Placeholder 27">
            <a:extLst>
              <a:ext uri="{FF2B5EF4-FFF2-40B4-BE49-F238E27FC236}">
                <a16:creationId xmlns:a16="http://schemas.microsoft.com/office/drawing/2014/main" id="{B72BD1AE-7290-BA6E-18FB-8181C0D13E7C}"/>
              </a:ext>
            </a:extLst>
          </p:cNvPr>
          <p:cNvSpPr>
            <a:spLocks noGrp="1"/>
          </p:cNvSpPr>
          <p:nvPr>
            <p:ph type="body" sz="quarter" idx="22"/>
          </p:nvPr>
        </p:nvSpPr>
        <p:spPr/>
        <p:txBody>
          <a:bodyPr/>
          <a:lstStyle/>
          <a:p>
            <a:pPr lvl="0"/>
            <a:r>
              <a:rPr lang="en-US" dirty="0"/>
              <a:t>Are your charts being documented completely and timely? </a:t>
            </a:r>
          </a:p>
        </p:txBody>
      </p:sp>
    </p:spTree>
    <p:extLst>
      <p:ext uri="{BB962C8B-B14F-4D97-AF65-F5344CB8AC3E}">
        <p14:creationId xmlns:p14="http://schemas.microsoft.com/office/powerpoint/2010/main" val="31467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0A5BFC-C134-C072-C14D-9E51A94C8E7E}"/>
              </a:ext>
            </a:extLst>
          </p:cNvPr>
          <p:cNvSpPr>
            <a:spLocks noGrp="1"/>
          </p:cNvSpPr>
          <p:nvPr>
            <p:ph type="title"/>
          </p:nvPr>
        </p:nvSpPr>
        <p:spPr>
          <a:xfrm>
            <a:off x="0" y="841248"/>
            <a:ext cx="12192000" cy="768096"/>
          </a:xfrm>
        </p:spPr>
        <p:txBody>
          <a:bodyPr/>
          <a:lstStyle/>
          <a:p>
            <a:r>
              <a:rPr lang="en-US" dirty="0"/>
              <a:t>Survey parts and pieces</a:t>
            </a:r>
          </a:p>
        </p:txBody>
      </p:sp>
      <p:sp>
        <p:nvSpPr>
          <p:cNvPr id="19" name="Text Placeholder 18">
            <a:extLst>
              <a:ext uri="{FF2B5EF4-FFF2-40B4-BE49-F238E27FC236}">
                <a16:creationId xmlns:a16="http://schemas.microsoft.com/office/drawing/2014/main" id="{270C77AB-7E91-84A6-3E62-DAB80E1E4481}"/>
              </a:ext>
            </a:extLst>
          </p:cNvPr>
          <p:cNvSpPr>
            <a:spLocks noGrp="1"/>
          </p:cNvSpPr>
          <p:nvPr>
            <p:ph type="body" idx="1"/>
          </p:nvPr>
        </p:nvSpPr>
        <p:spPr/>
        <p:txBody>
          <a:bodyPr/>
          <a:lstStyle/>
          <a:p>
            <a:pPr lvl="0"/>
            <a:r>
              <a:rPr lang="en-US" dirty="0"/>
              <a:t>Staff Interview</a:t>
            </a:r>
          </a:p>
        </p:txBody>
      </p:sp>
      <p:pic>
        <p:nvPicPr>
          <p:cNvPr id="292" name="Picture Placeholder 291" descr="checklist icon">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2"/>
          <a:srcRect/>
          <a:stretch/>
        </p:blipFill>
        <p:spPr/>
      </p:pic>
      <p:sp>
        <p:nvSpPr>
          <p:cNvPr id="24" name="Text Placeholder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a:lstStyle/>
          <a:p>
            <a:pPr lvl="0"/>
            <a:r>
              <a:rPr lang="en-US" dirty="0"/>
              <a:t>Surveyors will interview provider and non-provider staff</a:t>
            </a:r>
          </a:p>
        </p:txBody>
      </p:sp>
      <p:sp>
        <p:nvSpPr>
          <p:cNvPr id="20" name="Text Placeholder 19">
            <a:extLst>
              <a:ext uri="{FF2B5EF4-FFF2-40B4-BE49-F238E27FC236}">
                <a16:creationId xmlns:a16="http://schemas.microsoft.com/office/drawing/2014/main" id="{15DD9AC8-4A5F-70DB-AA68-C461059D81A1}"/>
              </a:ext>
            </a:extLst>
          </p:cNvPr>
          <p:cNvSpPr>
            <a:spLocks noGrp="1"/>
          </p:cNvSpPr>
          <p:nvPr>
            <p:ph type="body" sz="quarter" idx="3"/>
          </p:nvPr>
        </p:nvSpPr>
        <p:spPr>
          <a:xfrm>
            <a:off x="2848263" y="2491684"/>
            <a:ext cx="2064327" cy="2825173"/>
          </a:xfrm>
        </p:spPr>
        <p:txBody>
          <a:bodyPr/>
          <a:lstStyle/>
          <a:p>
            <a:r>
              <a:rPr lang="en-US" dirty="0"/>
              <a:t>Exit Interview</a:t>
            </a:r>
          </a:p>
        </p:txBody>
      </p:sp>
      <p:pic>
        <p:nvPicPr>
          <p:cNvPr id="290" name="Picture Placeholder 289" descr="person with loud speaker icon">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3"/>
          <a:srcRect t="113" b="113"/>
          <a:stretch/>
        </p:blipFill>
        <p:spPr/>
      </p:pic>
      <p:sp>
        <p:nvSpPr>
          <p:cNvPr id="25" name="Text Placeholder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a:lstStyle/>
          <a:p>
            <a:pPr lvl="0"/>
            <a:r>
              <a:rPr lang="en-US" dirty="0"/>
              <a:t>Review of deficiencies found</a:t>
            </a:r>
          </a:p>
          <a:p>
            <a:pPr lvl="0"/>
            <a:r>
              <a:rPr lang="en-US" dirty="0"/>
              <a:t>(if any)</a:t>
            </a:r>
          </a:p>
        </p:txBody>
      </p:sp>
      <p:sp>
        <p:nvSpPr>
          <p:cNvPr id="21" name="Text Placeholder 20">
            <a:extLst>
              <a:ext uri="{FF2B5EF4-FFF2-40B4-BE49-F238E27FC236}">
                <a16:creationId xmlns:a16="http://schemas.microsoft.com/office/drawing/2014/main" id="{A28A203B-0CF0-2AB0-5F54-07C8E3003918}"/>
              </a:ext>
            </a:extLst>
          </p:cNvPr>
          <p:cNvSpPr>
            <a:spLocks noGrp="1"/>
          </p:cNvSpPr>
          <p:nvPr>
            <p:ph type="body" sz="quarter" idx="13"/>
          </p:nvPr>
        </p:nvSpPr>
        <p:spPr/>
        <p:txBody>
          <a:bodyPr/>
          <a:lstStyle/>
          <a:p>
            <a:r>
              <a:rPr lang="en-US" dirty="0"/>
              <a:t>Follow-up</a:t>
            </a:r>
          </a:p>
        </p:txBody>
      </p:sp>
      <p:pic>
        <p:nvPicPr>
          <p:cNvPr id="288" name="Picture Placeholder 287" descr="blueprint icon">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4"/>
          <a:srcRect t="431" b="431"/>
          <a:stretch/>
        </p:blipFill>
        <p:spPr/>
      </p:pic>
      <p:sp>
        <p:nvSpPr>
          <p:cNvPr id="26" name="Text Placeholder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a:lstStyle/>
          <a:p>
            <a:pPr lvl="0"/>
            <a:r>
              <a:rPr lang="en-US" dirty="0"/>
              <a:t>Review both State and Federal Policy Requirements	</a:t>
            </a:r>
          </a:p>
        </p:txBody>
      </p:sp>
      <p:sp>
        <p:nvSpPr>
          <p:cNvPr id="22" name="Text Placeholder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a:lstStyle/>
          <a:p>
            <a:r>
              <a:rPr lang="en-US" dirty="0"/>
              <a:t>Paperwork process</a:t>
            </a:r>
          </a:p>
        </p:txBody>
      </p:sp>
      <p:pic>
        <p:nvPicPr>
          <p:cNvPr id="270" name="Picture Placeholder 269" descr="target icon">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5"/>
          <a:srcRect t="113" b="113"/>
          <a:stretch/>
        </p:blipFill>
        <p:spPr/>
      </p:pic>
      <p:sp>
        <p:nvSpPr>
          <p:cNvPr id="27" name="Text Placeholder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a:lstStyle/>
          <a:p>
            <a:pPr lvl="0"/>
            <a:r>
              <a:rPr lang="en-US" dirty="0"/>
              <a:t>Is a Plan of Correction Required or possibly a Re-Survey?</a:t>
            </a:r>
          </a:p>
        </p:txBody>
      </p:sp>
      <p:graphicFrame>
        <p:nvGraphicFramePr>
          <p:cNvPr id="8" name="Diagram 7">
            <a:extLst>
              <a:ext uri="{FF2B5EF4-FFF2-40B4-BE49-F238E27FC236}">
                <a16:creationId xmlns:a16="http://schemas.microsoft.com/office/drawing/2014/main" id="{565CB24A-B843-BF66-AD1E-9B256FB5BC4D}"/>
              </a:ext>
            </a:extLst>
          </p:cNvPr>
          <p:cNvGraphicFramePr/>
          <p:nvPr>
            <p:extLst/>
          </p:nvPr>
        </p:nvGraphicFramePr>
        <p:xfrm>
          <a:off x="9547629" y="2491684"/>
          <a:ext cx="2011680" cy="28251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032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160636"/>
            <a:ext cx="12192000" cy="851095"/>
          </a:xfrm>
        </p:spPr>
        <p:txBody>
          <a:bodyPr/>
          <a:lstStyle/>
          <a:p>
            <a:r>
              <a:rPr lang="en-US" dirty="0">
                <a:latin typeface="Arial Black" panose="020B0604020202020204" pitchFamily="34" charset="0"/>
                <a:cs typeface="Arial Black" panose="020B0604020202020204" pitchFamily="34" charset="0"/>
              </a:rPr>
              <a:t>Human Resources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id="{972CC68D-F9CF-88B1-C9B8-354FC0D0C731}"/>
              </a:ext>
            </a:extLst>
          </p:cNvPr>
          <p:cNvSpPr txBox="1"/>
          <p:nvPr/>
        </p:nvSpPr>
        <p:spPr>
          <a:xfrm>
            <a:off x="1062681" y="888161"/>
            <a:ext cx="9971903" cy="61247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See Rural Health Clinic Survey Presentation (TCT)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Check with Your Accreditation Organization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Required Documents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I-9 &amp; W4   (Remember you must have one employed Mid-Level Provider)</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Application, Resume, or CV</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Job Description-signed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License or Certification (as required by position, number, &amp; expiration date)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DEA number and expiration (as applicable)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Basic Life Support Proof of class and expiration date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Background Check (especially important in Louisiana)</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OIG Exclusion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Orientation checklist, Training, Competency Check</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Standard of Conduct-signed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Typically kept separately but must have: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Performance Evaluation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Verification of TB check or signed declination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Verification of Hepatitis B Check or signed declination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146869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259488"/>
            <a:ext cx="12192000" cy="851095"/>
          </a:xfrm>
        </p:spPr>
        <p:txBody>
          <a:bodyPr/>
          <a:lstStyle/>
          <a:p>
            <a:r>
              <a:rPr lang="en-US" dirty="0">
                <a:latin typeface="Arial Black" panose="020B0604020202020204" pitchFamily="34" charset="0"/>
                <a:cs typeface="Arial Black" panose="020B0604020202020204" pitchFamily="34" charset="0"/>
              </a:rPr>
              <a:t>Emergency Preparedness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F796382F-3B12-421E-4CFB-3B1161FB80A6}"/>
              </a:ext>
            </a:extLst>
          </p:cNvPr>
          <p:cNvSpPr txBox="1"/>
          <p:nvPr/>
        </p:nvSpPr>
        <p:spPr>
          <a:xfrm>
            <a:off x="432485" y="888157"/>
            <a:ext cx="11281720"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abon Next LT"/>
                <a:ea typeface="+mn-ea"/>
                <a:cs typeface="+mn-cs"/>
                <a:hlinkClick r:id="rId2"/>
              </a:rPr>
              <a:t>RHC Regulation - National Association of Rural Health Clinics (narhc.org)</a:t>
            </a:r>
            <a:r>
              <a:rPr kumimoji="0" lang="en-US" sz="2400" b="1" i="0" u="none" strike="noStrike" kern="1200" cap="none" spc="0" normalizeH="0" baseline="0" noProof="0" dirty="0">
                <a:ln>
                  <a:noFill/>
                </a:ln>
                <a:solidFill>
                  <a:srgbClr val="202C8F"/>
                </a:solidFill>
                <a:effectLst/>
                <a:uLnTx/>
                <a:uFillTx/>
                <a:latin typeface="Sabon Next 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02C8F"/>
                </a:solidFill>
                <a:effectLst/>
                <a:uLnTx/>
                <a:uFillTx/>
                <a:latin typeface="Sabon Next LT"/>
                <a:ea typeface="+mn-ea"/>
                <a:cs typeface="+mn-cs"/>
              </a:rPr>
              <a:t>From NARHC’s Website: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02C8F"/>
              </a:solidFill>
              <a:effectLst/>
              <a:uLnTx/>
              <a:uFillTx/>
              <a:latin typeface="Sabon Next 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Rural Health Clinic/Federally Qualified Health Center (RHC/FQHC) must comply with all applicable Federal, State, and local emergency preparedness requirements. The RHC/FQHC must establish and maintain an emergency preparedness program that meets the requirements of this section.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2C8F"/>
              </a:solidFill>
              <a:effectLst/>
              <a:uLnTx/>
              <a:uFillTx/>
              <a:latin typeface="Sabon Next 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emergency preparedness program must include, but not be limited to, the following elements:</a:t>
            </a:r>
            <a:endParaRPr kumimoji="0" lang="en-US" sz="2000" b="1" i="0" u="none" strike="noStrike" kern="1200" cap="none" spc="0" normalizeH="0" baseline="0" noProof="0" dirty="0">
              <a:ln>
                <a:noFill/>
              </a:ln>
              <a:solidFill>
                <a:srgbClr val="1F2C8F"/>
              </a:solidFill>
              <a:effectLst/>
              <a:uLnTx/>
              <a:uFillTx/>
              <a:latin typeface="Sabon Next 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2C8F"/>
                </a:solidFill>
                <a:effectLst/>
                <a:uLnTx/>
                <a:uFillTx/>
                <a:latin typeface="Sabon Next LT"/>
                <a:ea typeface="+mn-ea"/>
                <a:cs typeface="+mn-cs"/>
              </a:rPr>
              <a:t> </a:t>
            </a:r>
            <a:r>
              <a:rPr kumimoji="0" lang="en-US" sz="2000" b="1" i="1" u="none" strike="noStrike" kern="1200" cap="none" spc="0" normalizeH="0" baseline="0" noProof="0" dirty="0">
                <a:ln>
                  <a:noFill/>
                </a:ln>
                <a:solidFill>
                  <a:srgbClr val="1F2C8F"/>
                </a:solidFill>
                <a:effectLst/>
                <a:uLnTx/>
                <a:uFillTx/>
                <a:latin typeface="Sabon Next LT"/>
                <a:ea typeface="+mn-ea"/>
                <a:cs typeface="+mn-cs"/>
              </a:rPr>
              <a:t>Emergency plan</a:t>
            </a:r>
            <a:r>
              <a:rPr kumimoji="0" lang="en-US" sz="2000" b="0" i="1" u="none" strike="noStrike" kern="1200" cap="none" spc="0" normalizeH="0" baseline="0" noProof="0" dirty="0">
                <a:ln>
                  <a:noFill/>
                </a:ln>
                <a:solidFill>
                  <a:srgbClr val="1F2C8F"/>
                </a:solidFill>
                <a:effectLst/>
                <a:uLnTx/>
                <a:uFillTx/>
                <a:latin typeface="Sabon Next LT"/>
                <a:ea typeface="+mn-ea"/>
                <a:cs typeface="+mn-cs"/>
              </a:rPr>
              <a:t>—</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RHC or FQHC must develop and maintain an emergency preparedness plan that must be reviewed and updated at least every 2 years.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C8F"/>
                </a:solidFill>
                <a:effectLst/>
                <a:uLnTx/>
                <a:uFillTx/>
                <a:latin typeface="Sabon Next LT"/>
                <a:ea typeface="+mn-ea"/>
                <a:cs typeface="+mn-cs"/>
              </a:rPr>
              <a:t>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F2C8F"/>
                </a:solidFill>
                <a:effectLst/>
                <a:uLnTx/>
                <a:uFillTx/>
                <a:latin typeface="Sabon Next LT"/>
                <a:ea typeface="+mn-ea"/>
                <a:cs typeface="+mn-cs"/>
              </a:rPr>
              <a:t>Policies and procedures</a:t>
            </a:r>
            <a:r>
              <a:rPr kumimoji="0" lang="en-US" sz="2000" b="0" i="1" u="none" strike="noStrike" kern="1200" cap="none" spc="0" normalizeH="0" baseline="0" noProof="0" dirty="0">
                <a:ln>
                  <a:noFill/>
                </a:ln>
                <a:solidFill>
                  <a:srgbClr val="1F2C8F"/>
                </a:solidFill>
                <a:effectLst/>
                <a:uLnTx/>
                <a:uFillTx/>
                <a:latin typeface="Sabon Next LT"/>
                <a:ea typeface="+mn-ea"/>
                <a:cs typeface="+mn-cs"/>
              </a:rPr>
              <a:t>—</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RHC or FQHC must develop and implement emergency preparedness policies and procedures, based on the emergency plan set forth in paragraph (a) of this section, risk assessment at paragraph (a)(1) of this section, and the communication plan at paragraph (c) of this section. The policies and procedures must be reviewed and updated at least every 2 years.</a:t>
            </a:r>
            <a:endParaRPr kumimoji="0" lang="en-US" sz="2000" b="1" i="0" u="none" strike="noStrike" kern="1200" cap="none" spc="0" normalizeH="0" baseline="0" noProof="0" dirty="0">
              <a:ln>
                <a:noFill/>
              </a:ln>
              <a:solidFill>
                <a:srgbClr val="1F2C8F"/>
              </a:solidFill>
              <a:effectLst/>
              <a:uLnTx/>
              <a:uFillTx/>
              <a:latin typeface="Sabon Next 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1F2C8F"/>
              </a:solidFill>
              <a:effectLst/>
              <a:uLnTx/>
              <a:uFillTx/>
              <a:latin typeface="Sabon Next LT"/>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1F2C8F"/>
                </a:solidFill>
                <a:effectLst/>
                <a:uLnTx/>
                <a:uFillTx/>
                <a:latin typeface="Sabon Next LT"/>
                <a:ea typeface="+mn-ea"/>
                <a:cs typeface="+mn-cs"/>
              </a:rPr>
              <a:t>Communication plan</a:t>
            </a:r>
            <a:r>
              <a:rPr kumimoji="0" lang="en-US" sz="2000" b="0" i="1" u="none" strike="noStrike" kern="1200" cap="none" spc="0" normalizeH="0" baseline="0" noProof="0" dirty="0">
                <a:ln>
                  <a:noFill/>
                </a:ln>
                <a:solidFill>
                  <a:srgbClr val="1F2C8F"/>
                </a:solidFill>
                <a:effectLst/>
                <a:uLnTx/>
                <a:uFillTx/>
                <a:latin typeface="Sabon Next LT"/>
                <a:ea typeface="+mn-ea"/>
                <a:cs typeface="+mn-cs"/>
              </a:rPr>
              <a:t>—</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The RHC or FQHC must develop and maintain an emergency preparedness communication plan that complies with Federal, State, and local laws and must be reviewed and updated at least every 2 years. </a:t>
            </a:r>
          </a:p>
        </p:txBody>
      </p:sp>
    </p:spTree>
    <p:extLst>
      <p:ext uri="{BB962C8B-B14F-4D97-AF65-F5344CB8AC3E}">
        <p14:creationId xmlns:p14="http://schemas.microsoft.com/office/powerpoint/2010/main" val="107105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a:t>
            </a:r>
            <a:endParaRPr lang="en-US" dirty="0"/>
          </a:p>
        </p:txBody>
      </p:sp>
      <p:sp>
        <p:nvSpPr>
          <p:cNvPr id="3" name="Content Placeholder 2"/>
          <p:cNvSpPr>
            <a:spLocks noGrp="1"/>
          </p:cNvSpPr>
          <p:nvPr>
            <p:ph idx="1"/>
          </p:nvPr>
        </p:nvSpPr>
        <p:spPr>
          <a:xfrm>
            <a:off x="838200" y="1606550"/>
            <a:ext cx="6677722" cy="4513264"/>
          </a:xfrm>
        </p:spPr>
        <p:txBody>
          <a:bodyPr/>
          <a:lstStyle/>
          <a:p>
            <a:r>
              <a:rPr lang="en-US" dirty="0"/>
              <a:t>Tracie Ingram, BA</a:t>
            </a:r>
          </a:p>
          <a:p>
            <a:pPr lvl="1"/>
            <a:r>
              <a:rPr lang="en-US" dirty="0"/>
              <a:t>Community Health Ways Tri-Regional Supervisor</a:t>
            </a:r>
          </a:p>
          <a:p>
            <a:pPr lvl="1"/>
            <a:r>
              <a:rPr lang="en-US" dirty="0"/>
              <a:t>LDH/OPH Bureau of Regional and Clinical Operation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22" y="1716939"/>
            <a:ext cx="3949301" cy="3612879"/>
          </a:xfrm>
          <a:prstGeom prst="rect">
            <a:avLst/>
          </a:prstGeom>
        </p:spPr>
      </p:pic>
    </p:spTree>
    <p:extLst>
      <p:ext uri="{BB962C8B-B14F-4D97-AF65-F5344CB8AC3E}">
        <p14:creationId xmlns:p14="http://schemas.microsoft.com/office/powerpoint/2010/main" val="109938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1948-50C6-FCDC-8AD9-2E43F04C2F0D}"/>
              </a:ext>
            </a:extLst>
          </p:cNvPr>
          <p:cNvSpPr>
            <a:spLocks noGrp="1"/>
          </p:cNvSpPr>
          <p:nvPr>
            <p:ph type="title"/>
          </p:nvPr>
        </p:nvSpPr>
        <p:spPr>
          <a:xfrm>
            <a:off x="0" y="400282"/>
            <a:ext cx="12192000" cy="651911"/>
          </a:xfrm>
        </p:spPr>
        <p:txBody>
          <a:bodyPr/>
          <a:lstStyle/>
          <a:p>
            <a:r>
              <a:rPr lang="en-US" dirty="0"/>
              <a:t>Emergency Preparedness</a:t>
            </a:r>
          </a:p>
        </p:txBody>
      </p:sp>
      <p:sp>
        <p:nvSpPr>
          <p:cNvPr id="3" name="Content Placeholder 2">
            <a:extLst>
              <a:ext uri="{FF2B5EF4-FFF2-40B4-BE49-F238E27FC236}">
                <a16:creationId xmlns:a16="http://schemas.microsoft.com/office/drawing/2014/main" id="{33503C4A-17D1-32D3-A2F0-8B2B4AA4528C}"/>
              </a:ext>
            </a:extLst>
          </p:cNvPr>
          <p:cNvSpPr>
            <a:spLocks noGrp="1"/>
          </p:cNvSpPr>
          <p:nvPr>
            <p:ph sz="half" idx="1"/>
          </p:nvPr>
        </p:nvSpPr>
        <p:spPr>
          <a:xfrm>
            <a:off x="595262" y="1126335"/>
            <a:ext cx="11032443" cy="5274466"/>
          </a:xfrm>
        </p:spPr>
        <p:txBody>
          <a:bodyPr/>
          <a:lstStyle/>
          <a:p>
            <a:pPr marL="338328" lvl="1" indent="0">
              <a:buNone/>
            </a:pPr>
            <a:r>
              <a:rPr lang="en-US" sz="2200" b="1" i="1" dirty="0">
                <a:solidFill>
                  <a:srgbClr val="202C8F"/>
                </a:solidFill>
                <a:effectLst/>
              </a:rPr>
              <a:t>Training and testing</a:t>
            </a:r>
            <a:r>
              <a:rPr lang="en-US" sz="2200" b="0" i="1" dirty="0">
                <a:solidFill>
                  <a:srgbClr val="202C8F"/>
                </a:solidFill>
                <a:effectLst/>
              </a:rPr>
              <a:t>.</a:t>
            </a:r>
            <a:r>
              <a:rPr lang="en-US" sz="2200" b="0" i="0" dirty="0">
                <a:solidFill>
                  <a:srgbClr val="202C8F"/>
                </a:solidFill>
                <a:effectLst/>
              </a:rPr>
              <a:t> The RHC or FQHC must develop and maintain an emergency preparedness training and testing program that is based on the emergency plan set forth</a:t>
            </a:r>
            <a:endParaRPr lang="en-US" sz="2200" b="1" dirty="0">
              <a:solidFill>
                <a:srgbClr val="202C8F"/>
              </a:solidFill>
            </a:endParaRPr>
          </a:p>
          <a:p>
            <a:pPr marL="795528" lvl="2" indent="0">
              <a:buNone/>
            </a:pPr>
            <a:r>
              <a:rPr lang="en-US" sz="2200" b="0" i="0" dirty="0">
                <a:solidFill>
                  <a:srgbClr val="202C8F"/>
                </a:solidFill>
                <a:effectLst/>
              </a:rPr>
              <a:t>Provide emergency preparedness training at least every 2 years.</a:t>
            </a:r>
            <a:br>
              <a:rPr lang="en-US" sz="2200" b="0" i="0" dirty="0">
                <a:solidFill>
                  <a:srgbClr val="202C8F"/>
                </a:solidFill>
                <a:effectLst/>
              </a:rPr>
            </a:br>
            <a:r>
              <a:rPr lang="en-US" sz="2200" b="1" i="0" dirty="0">
                <a:solidFill>
                  <a:srgbClr val="202C8F"/>
                </a:solidFill>
                <a:effectLst/>
              </a:rPr>
              <a:t>(iii)</a:t>
            </a:r>
            <a:r>
              <a:rPr lang="en-US" sz="2200" b="0" i="0" dirty="0">
                <a:solidFill>
                  <a:srgbClr val="202C8F"/>
                </a:solidFill>
                <a:effectLst/>
              </a:rPr>
              <a:t> Maintain documentation of the training.</a:t>
            </a:r>
          </a:p>
          <a:p>
            <a:pPr marL="795528" lvl="2" indent="0">
              <a:buNone/>
            </a:pPr>
            <a:endParaRPr lang="en-US" sz="1200" b="1" i="1" dirty="0">
              <a:solidFill>
                <a:srgbClr val="202C8F"/>
              </a:solidFill>
              <a:effectLst/>
            </a:endParaRPr>
          </a:p>
          <a:p>
            <a:pPr marL="795528" lvl="2" indent="0">
              <a:buNone/>
            </a:pPr>
            <a:r>
              <a:rPr lang="en-US" sz="2200" b="1" i="1" dirty="0">
                <a:solidFill>
                  <a:srgbClr val="202C8F"/>
                </a:solidFill>
                <a:effectLst/>
              </a:rPr>
              <a:t>Testing</a:t>
            </a:r>
            <a:r>
              <a:rPr lang="en-US" sz="2200" b="0" i="1" dirty="0">
                <a:solidFill>
                  <a:srgbClr val="202C8F"/>
                </a:solidFill>
                <a:effectLst/>
              </a:rPr>
              <a:t>.</a:t>
            </a:r>
            <a:r>
              <a:rPr lang="en-US" sz="2200" b="0" i="0" dirty="0">
                <a:solidFill>
                  <a:srgbClr val="202C8F"/>
                </a:solidFill>
                <a:effectLst/>
              </a:rPr>
              <a:t> The RHC or FQHC must conduct exercises to test the emergency plan at least annually. The RHC or FQHC must do the following:</a:t>
            </a:r>
            <a:endParaRPr lang="en-US" sz="1800" b="0" i="0" dirty="0">
              <a:solidFill>
                <a:srgbClr val="202C8F"/>
              </a:solidFill>
              <a:effectLst/>
            </a:endParaRPr>
          </a:p>
          <a:p>
            <a:pPr marL="923925" lvl="1" indent="0" fontAlgn="base">
              <a:buNone/>
            </a:pPr>
            <a:r>
              <a:rPr lang="en-US" sz="2200" b="1" i="0" dirty="0">
                <a:solidFill>
                  <a:srgbClr val="202C8F"/>
                </a:solidFill>
                <a:effectLst/>
              </a:rPr>
              <a:t>Testing: Participate in a full-scale exercise that is community-based every 2 years; or</a:t>
            </a:r>
          </a:p>
          <a:p>
            <a:pPr marL="923925" lvl="2" indent="0" fontAlgn="base">
              <a:buNone/>
            </a:pPr>
            <a:r>
              <a:rPr lang="en-US" sz="2200" b="1" i="0" dirty="0">
                <a:solidFill>
                  <a:srgbClr val="202C8F"/>
                </a:solidFill>
                <a:effectLst/>
              </a:rPr>
              <a:t>(A)</a:t>
            </a:r>
            <a:r>
              <a:rPr lang="en-US" sz="2200" b="0" i="0" dirty="0">
                <a:solidFill>
                  <a:srgbClr val="202C8F"/>
                </a:solidFill>
                <a:effectLst/>
              </a:rPr>
              <a:t> When a community-based exercise is not accessible, an individual, facility-based functional exercise every 2 years; or</a:t>
            </a:r>
            <a:br>
              <a:rPr lang="en-US" sz="2200" b="0" i="0" dirty="0">
                <a:solidFill>
                  <a:srgbClr val="202C8F"/>
                </a:solidFill>
                <a:effectLst/>
              </a:rPr>
            </a:br>
            <a:r>
              <a:rPr lang="en-US" sz="2200" b="1" i="0" dirty="0">
                <a:solidFill>
                  <a:srgbClr val="202C8F"/>
                </a:solidFill>
                <a:effectLst/>
              </a:rPr>
              <a:t>(B)</a:t>
            </a:r>
            <a:r>
              <a:rPr lang="en-US" sz="2200" b="0" i="0" dirty="0">
                <a:solidFill>
                  <a:srgbClr val="202C8F"/>
                </a:solidFill>
                <a:effectLst/>
              </a:rPr>
              <a:t> If the RHC or FQHC experiences an actual natural or man-made emergency that requires activation of the emergency plan, the RHC or FQHC is exempt from engaging in its next required full-scale community-based or individual, facility-based functional exercise following the onset of the emergency event.</a:t>
            </a:r>
          </a:p>
        </p:txBody>
      </p:sp>
    </p:spTree>
    <p:extLst>
      <p:ext uri="{BB962C8B-B14F-4D97-AF65-F5344CB8AC3E}">
        <p14:creationId xmlns:p14="http://schemas.microsoft.com/office/powerpoint/2010/main" val="9373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745B-5F20-716D-4B5B-DB43C7E048A3}"/>
              </a:ext>
            </a:extLst>
          </p:cNvPr>
          <p:cNvSpPr>
            <a:spLocks noGrp="1"/>
          </p:cNvSpPr>
          <p:nvPr>
            <p:ph type="title"/>
          </p:nvPr>
        </p:nvSpPr>
        <p:spPr>
          <a:xfrm>
            <a:off x="0" y="487099"/>
            <a:ext cx="12192000" cy="768096"/>
          </a:xfrm>
        </p:spPr>
        <p:txBody>
          <a:bodyPr/>
          <a:lstStyle/>
          <a:p>
            <a:r>
              <a:rPr lang="en-US" dirty="0"/>
              <a:t>Emergency Preparedness</a:t>
            </a:r>
          </a:p>
        </p:txBody>
      </p:sp>
      <p:sp>
        <p:nvSpPr>
          <p:cNvPr id="3" name="Content Placeholder 2">
            <a:extLst>
              <a:ext uri="{FF2B5EF4-FFF2-40B4-BE49-F238E27FC236}">
                <a16:creationId xmlns:a16="http://schemas.microsoft.com/office/drawing/2014/main" id="{6D1C376D-BBBD-D4D4-B03C-02BA65625E86}"/>
              </a:ext>
            </a:extLst>
          </p:cNvPr>
          <p:cNvSpPr>
            <a:spLocks noGrp="1"/>
          </p:cNvSpPr>
          <p:nvPr>
            <p:ph sz="half" idx="1"/>
          </p:nvPr>
        </p:nvSpPr>
        <p:spPr>
          <a:xfrm>
            <a:off x="755904" y="1341694"/>
            <a:ext cx="10680192" cy="4330059"/>
          </a:xfrm>
        </p:spPr>
        <p:txBody>
          <a:bodyPr/>
          <a:lstStyle/>
          <a:p>
            <a:pPr marL="0" indent="0" algn="l" fontAlgn="base">
              <a:buNone/>
            </a:pPr>
            <a:r>
              <a:rPr lang="en-US" sz="2800" b="1" i="0" dirty="0">
                <a:solidFill>
                  <a:srgbClr val="202C8F"/>
                </a:solidFill>
                <a:effectLst/>
              </a:rPr>
              <a:t>AND…</a:t>
            </a:r>
          </a:p>
          <a:p>
            <a:pPr marL="0" indent="0" algn="l" fontAlgn="base">
              <a:buNone/>
            </a:pPr>
            <a:r>
              <a:rPr lang="en-US" sz="2400" b="1" i="0" dirty="0">
                <a:solidFill>
                  <a:srgbClr val="202C8F"/>
                </a:solidFill>
                <a:effectLst/>
              </a:rPr>
              <a:t>(ii)</a:t>
            </a:r>
            <a:r>
              <a:rPr lang="en-US" sz="2400" b="0" i="0" dirty="0">
                <a:solidFill>
                  <a:srgbClr val="202C8F"/>
                </a:solidFill>
                <a:effectLst/>
              </a:rPr>
              <a:t> Conduct an </a:t>
            </a:r>
            <a:r>
              <a:rPr lang="en-US" sz="2400" b="0" i="0" u="sng" dirty="0">
                <a:solidFill>
                  <a:srgbClr val="202C8F"/>
                </a:solidFill>
                <a:effectLst/>
              </a:rPr>
              <a:t>additional exercise every 2 years</a:t>
            </a:r>
            <a:r>
              <a:rPr lang="en-US" sz="2400" b="0" i="0" dirty="0">
                <a:solidFill>
                  <a:srgbClr val="202C8F"/>
                </a:solidFill>
                <a:effectLst/>
              </a:rPr>
              <a:t>, </a:t>
            </a:r>
            <a:r>
              <a:rPr lang="en-US" sz="2400" b="0" i="0" u="sng" dirty="0">
                <a:solidFill>
                  <a:srgbClr val="202C8F"/>
                </a:solidFill>
                <a:effectLst/>
              </a:rPr>
              <a:t>opposite the year the full-scale or functional exercise </a:t>
            </a:r>
            <a:r>
              <a:rPr lang="en-US" sz="2400" b="0" i="0" dirty="0">
                <a:solidFill>
                  <a:srgbClr val="202C8F"/>
                </a:solidFill>
                <a:effectLst/>
              </a:rPr>
              <a:t>under paragraph (d)(2)(</a:t>
            </a:r>
            <a:r>
              <a:rPr lang="en-US" sz="2400" b="0" i="0" dirty="0" err="1">
                <a:solidFill>
                  <a:srgbClr val="202C8F"/>
                </a:solidFill>
                <a:effectLst/>
              </a:rPr>
              <a:t>i</a:t>
            </a:r>
            <a:r>
              <a:rPr lang="en-US" sz="2400" b="0" i="0" dirty="0">
                <a:solidFill>
                  <a:srgbClr val="202C8F"/>
                </a:solidFill>
                <a:effectLst/>
              </a:rPr>
              <a:t>) of this section is conducted, that may include, but is not limited to following:</a:t>
            </a:r>
          </a:p>
          <a:p>
            <a:pPr marL="0" indent="0" algn="l" fontAlgn="base">
              <a:buNone/>
            </a:pPr>
            <a:r>
              <a:rPr lang="en-US" sz="2400" b="1" i="0" dirty="0">
                <a:solidFill>
                  <a:srgbClr val="202C8F"/>
                </a:solidFill>
                <a:effectLst/>
              </a:rPr>
              <a:t>(A)</a:t>
            </a:r>
            <a:r>
              <a:rPr lang="en-US" sz="2400" b="0" i="0" dirty="0">
                <a:solidFill>
                  <a:srgbClr val="202C8F"/>
                </a:solidFill>
                <a:effectLst/>
              </a:rPr>
              <a:t> A second full-scale exercise that is community-based or an individual, facility-based functional exercise; or</a:t>
            </a:r>
            <a:br>
              <a:rPr lang="en-US" sz="2400" b="0" i="0" dirty="0">
                <a:solidFill>
                  <a:srgbClr val="202C8F"/>
                </a:solidFill>
                <a:effectLst/>
              </a:rPr>
            </a:br>
            <a:r>
              <a:rPr lang="en-US" sz="2400" b="1" i="0" dirty="0">
                <a:solidFill>
                  <a:srgbClr val="202C8F"/>
                </a:solidFill>
                <a:effectLst/>
              </a:rPr>
              <a:t>(B)</a:t>
            </a:r>
            <a:r>
              <a:rPr lang="en-US" sz="2400" b="0" i="0" dirty="0">
                <a:solidFill>
                  <a:srgbClr val="202C8F"/>
                </a:solidFill>
                <a:effectLst/>
              </a:rPr>
              <a:t> A mock disaster drill; or</a:t>
            </a:r>
            <a:br>
              <a:rPr lang="en-US" sz="2400" b="0" i="0" dirty="0">
                <a:solidFill>
                  <a:srgbClr val="202C8F"/>
                </a:solidFill>
                <a:effectLst/>
              </a:rPr>
            </a:br>
            <a:r>
              <a:rPr lang="en-US" sz="2400" b="1" i="0" dirty="0">
                <a:solidFill>
                  <a:srgbClr val="202C8F"/>
                </a:solidFill>
                <a:effectLst/>
              </a:rPr>
              <a:t>(C)</a:t>
            </a:r>
            <a:r>
              <a:rPr lang="en-US" sz="2400" b="0" i="0" dirty="0">
                <a:solidFill>
                  <a:srgbClr val="202C8F"/>
                </a:solidFill>
                <a:effectLst/>
              </a:rPr>
              <a:t> A tabletop exercise or workshop that is led by a facilitator and includes a group discussion, using a narrated, clinically-relevant emergency scenario, and a set of problem statements, directed messages, or prepared questions designed to challenge an emergency plan.</a:t>
            </a:r>
          </a:p>
          <a:p>
            <a:endParaRPr lang="en-US" dirty="0"/>
          </a:p>
        </p:txBody>
      </p:sp>
    </p:spTree>
    <p:extLst>
      <p:ext uri="{BB962C8B-B14F-4D97-AF65-F5344CB8AC3E}">
        <p14:creationId xmlns:p14="http://schemas.microsoft.com/office/powerpoint/2010/main" val="387884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247131"/>
            <a:ext cx="12192000" cy="851095"/>
          </a:xfrm>
        </p:spPr>
        <p:txBody>
          <a:bodyPr/>
          <a:lstStyle/>
          <a:p>
            <a:r>
              <a:rPr lang="en-US" dirty="0">
                <a:latin typeface="Arial Black" panose="020B0604020202020204" pitchFamily="34" charset="0"/>
                <a:cs typeface="Arial Black" panose="020B0604020202020204" pitchFamily="34" charset="0"/>
              </a:rPr>
              <a:t>Policies and Procedures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1F9F075E-B796-A7F1-5D01-9094B91B6683}"/>
              </a:ext>
            </a:extLst>
          </p:cNvPr>
          <p:cNvSpPr txBox="1"/>
          <p:nvPr/>
        </p:nvSpPr>
        <p:spPr>
          <a:xfrm>
            <a:off x="704335" y="1147303"/>
            <a:ext cx="11085883" cy="507831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Check state and Federal licensing Regulations:  </a:t>
            </a:r>
            <a:r>
              <a:rPr kumimoji="0" lang="en-US" sz="2400" b="0" i="0" u="none" strike="noStrike" kern="1200" cap="none" spc="0" normalizeH="0" baseline="0" noProof="0" dirty="0">
                <a:ln>
                  <a:noFill/>
                </a:ln>
                <a:solidFill>
                  <a:srgbClr val="1F2C8F"/>
                </a:solidFill>
                <a:effectLst/>
                <a:uLnTx/>
                <a:uFillTx/>
                <a:latin typeface="Sabon Next LT"/>
                <a:ea typeface="+mn-ea"/>
                <a:cs typeface="+mn-cs"/>
                <a:hlinkClick r:id="rId2">
                  <a:extLst>
                    <a:ext uri="{A12FA001-AC4F-418D-AE19-62706E023703}">
                      <ahyp:hlinkClr xmlns:ahyp="http://schemas.microsoft.com/office/drawing/2018/hyperlinkcolor" xmlns="" val="tx"/>
                    </a:ext>
                  </a:extLst>
                </a:hlinkClick>
              </a:rPr>
              <a:t>Rural Health Clinics | La Dept. of Health</a:t>
            </a:r>
            <a:endParaRPr kumimoji="0" lang="en-US" sz="2400" b="0" i="0" u="none" strike="noStrike" kern="1200" cap="none" spc="0" normalizeH="0" baseline="0" noProof="0" dirty="0">
              <a:ln>
                <a:noFill/>
              </a:ln>
              <a:solidFill>
                <a:srgbClr val="1F2C8F"/>
              </a:solidFill>
              <a:effectLst/>
              <a:uLnTx/>
              <a:uFillTx/>
              <a:latin typeface="Sabon Next 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See Survey Presentation (TCT)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This is not intended as a list of all required policies, but as guidance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Make Your Policies and Procedures </a:t>
            </a:r>
            <a:r>
              <a:rPr kumimoji="0" lang="en-US" sz="2000" b="1" i="0" u="none" strike="noStrike" kern="1200" cap="none" spc="0" normalizeH="0" baseline="0" noProof="0" dirty="0">
                <a:ln>
                  <a:noFill/>
                </a:ln>
                <a:solidFill>
                  <a:srgbClr val="1F2C8F"/>
                </a:solidFill>
                <a:effectLst/>
                <a:uLnTx/>
                <a:uFillTx/>
                <a:latin typeface="Sabon Next LT"/>
                <a:ea typeface="+mn-ea"/>
                <a:cs typeface="+mn-cs"/>
              </a:rPr>
              <a:t>Site Specific </a:t>
            </a:r>
            <a:r>
              <a:rPr kumimoji="0" lang="en-US" sz="2000" b="0" i="0" u="none" strike="noStrike" kern="1200" cap="none" spc="0" normalizeH="0" baseline="0" noProof="0" dirty="0">
                <a:ln>
                  <a:noFill/>
                </a:ln>
                <a:solidFill>
                  <a:srgbClr val="1F2C8F"/>
                </a:solidFill>
                <a:effectLst/>
                <a:uLnTx/>
                <a:uFillTx/>
                <a:latin typeface="Sabon Next LT"/>
                <a:ea typeface="+mn-ea"/>
                <a:cs typeface="+mn-cs"/>
              </a:rPr>
              <a:t>(especially emergency preparedness)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Lots of resources for Policies and Procedures-but you must make them applicable to your site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Must be signed off on originally and yearly by Medical Director and Mid-Level Provider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Keep them easily readable and accessible to employees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Change as needed and get approval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Document changes and that your staff have been trained on any new policies and or procedures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Do not have a policy or procedure that your clinic does not follow</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Assure your Policies and Procedures match</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If it’s in policy, you must be able to show proof of your implementation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Example: Fire Drills—If you have a policy that your clinic has quarterly fire drills, then you must have documentation that those are done.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2C8F"/>
                </a:solidFill>
                <a:effectLst/>
                <a:uLnTx/>
                <a:uFillTx/>
                <a:latin typeface="Sabon Next LT"/>
                <a:ea typeface="+mn-ea"/>
                <a:cs typeface="+mn-cs"/>
              </a:rPr>
              <a:t>Example 2: Policy on equipment (disposable vs non-single use equipment)</a:t>
            </a:r>
          </a:p>
        </p:txBody>
      </p:sp>
    </p:spTree>
    <p:extLst>
      <p:ext uri="{BB962C8B-B14F-4D97-AF65-F5344CB8AC3E}">
        <p14:creationId xmlns:p14="http://schemas.microsoft.com/office/powerpoint/2010/main" val="145193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271845"/>
            <a:ext cx="12192000" cy="851095"/>
          </a:xfrm>
        </p:spPr>
        <p:txBody>
          <a:bodyPr/>
          <a:lstStyle/>
          <a:p>
            <a:r>
              <a:rPr lang="en-US" dirty="0">
                <a:latin typeface="Arial Black" panose="020B0604020202020204" pitchFamily="34" charset="0"/>
                <a:cs typeface="Arial Black" panose="020B0604020202020204" pitchFamily="34" charset="0"/>
              </a:rPr>
              <a:t>Physical Environment</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Box 2">
            <a:extLst>
              <a:ext uri="{FF2B5EF4-FFF2-40B4-BE49-F238E27FC236}">
                <a16:creationId xmlns:a16="http://schemas.microsoft.com/office/drawing/2014/main" id="{F1E27AB2-5B3A-8A4A-019E-AE6F69AD0190}"/>
              </a:ext>
            </a:extLst>
          </p:cNvPr>
          <p:cNvSpPr txBox="1"/>
          <p:nvPr/>
        </p:nvSpPr>
        <p:spPr>
          <a:xfrm>
            <a:off x="1867367" y="1121415"/>
            <a:ext cx="8457265" cy="53245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General Guidance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See Survey Presentation (TCT)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2C8F"/>
                </a:solidFill>
                <a:effectLst/>
                <a:uLnTx/>
                <a:uFillTx/>
                <a:latin typeface="Sabon Next LT"/>
                <a:ea typeface="+mn-ea"/>
                <a:cs typeface="+mn-cs"/>
              </a:rPr>
              <a:t>First Impressions Matter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Clean and Orderly Environment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Medications, Medications, Medications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In date</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Stored correctly</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Single Dose vs. Multi-Dose Vials (One of the most frequent deficiencies)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Process for checking medications	</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How often</a:t>
            </a:r>
          </a:p>
          <a:p>
            <a:pPr marL="914400" marR="0" lvl="2"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Who’s checking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Medication Disposal Process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Supplies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In date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Equipment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Inspected, documented</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02C8F"/>
                </a:solidFill>
                <a:effectLst/>
                <a:uLnTx/>
                <a:uFillTx/>
                <a:latin typeface="Sabon Next LT"/>
                <a:ea typeface="+mn-ea"/>
                <a:cs typeface="+mn-cs"/>
              </a:rPr>
              <a:t>Sanitation</a:t>
            </a:r>
            <a:endParaRPr kumimoji="0" lang="en-US" sz="2000" b="0" i="0" u="none" strike="noStrike" kern="1200" cap="none" spc="0" normalizeH="0" baseline="0" noProof="0" dirty="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293514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230156"/>
            <a:ext cx="12192000" cy="851095"/>
          </a:xfrm>
        </p:spPr>
        <p:txBody>
          <a:bodyPr/>
          <a:lstStyle/>
          <a:p>
            <a:r>
              <a:rPr lang="en-US" dirty="0">
                <a:latin typeface="Arial Black" panose="020B0604020202020204" pitchFamily="34" charset="0"/>
                <a:cs typeface="Arial Black" panose="020B0604020202020204" pitchFamily="34" charset="0"/>
              </a:rPr>
              <a:t>Patient Chart Reviews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2C925FAA-184F-FCA3-04F8-D22828D87194}"/>
              </a:ext>
            </a:extLst>
          </p:cNvPr>
          <p:cNvSpPr txBox="1"/>
          <p:nvPr/>
        </p:nvSpPr>
        <p:spPr>
          <a:xfrm>
            <a:off x="1802589" y="1081251"/>
            <a:ext cx="9254836"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Must now review 20 Patient Charts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Looking For Completeness, follow up, and follow through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Consent (What’s your policy and are you following 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Patient ID and Social Data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Health History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Health Status &amp; Needs (Chief Complaint)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Plan of Care and Patient Instructions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Physician’s Orders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Were any Labs or Diagnostics done?  If so:</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Were they completed?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Documented follow up /contact if not completed (What’s your process?)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Results in Chart</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Results communicated to patient?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2C8F"/>
                </a:solidFill>
                <a:effectLst/>
                <a:uLnTx/>
                <a:uFillTx/>
                <a:latin typeface="Sabon Next LT"/>
                <a:ea typeface="+mn-ea"/>
                <a:cs typeface="+mn-cs"/>
              </a:rPr>
              <a:t>Signed off (timely) by Provider? </a:t>
            </a:r>
            <a:endParaRPr kumimoji="0" lang="en-US" sz="2200" b="0" i="0" u="none" strike="noStrike" kern="1200" cap="none" spc="0" normalizeH="0" baseline="0" noProof="0" dirty="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24537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2693773" y="959377"/>
            <a:ext cx="9498227" cy="768096"/>
          </a:xfrm>
        </p:spPr>
        <p:txBody>
          <a:bodyPr/>
          <a:lstStyle/>
          <a:p>
            <a:pPr algn="ctr"/>
            <a:r>
              <a:rPr lang="en-US" dirty="0"/>
              <a:t>Staff Interviews</a:t>
            </a:r>
            <a:br>
              <a:rPr lang="en-US" dirty="0"/>
            </a:br>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977640" y="1898215"/>
            <a:ext cx="3822192" cy="411480"/>
          </a:xfrm>
        </p:spPr>
        <p:txBody>
          <a:bodyPr/>
          <a:lstStyle/>
          <a:p>
            <a:r>
              <a:rPr lang="en-US" sz="2000" dirty="0">
                <a:latin typeface="+mn-lt"/>
              </a:rPr>
              <a:t>Providers</a:t>
            </a:r>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3685032" y="2444823"/>
            <a:ext cx="3741928" cy="3684588"/>
          </a:xfrm>
        </p:spPr>
        <p:txBody>
          <a:bodyPr/>
          <a:lstStyle/>
          <a:p>
            <a:r>
              <a:rPr lang="en-US" sz="2000" dirty="0"/>
              <a:t>Schedules</a:t>
            </a:r>
          </a:p>
          <a:p>
            <a:r>
              <a:rPr lang="en-US" sz="2000" dirty="0"/>
              <a:t>Treatment Guidelines/Reference </a:t>
            </a:r>
          </a:p>
          <a:p>
            <a:r>
              <a:rPr lang="en-US" sz="2000" dirty="0"/>
              <a:t>Medical Director Availability/Collaboration </a:t>
            </a:r>
          </a:p>
          <a:p>
            <a:r>
              <a:rPr lang="en-US" sz="2000" dirty="0"/>
              <a:t> Oversite &amp; Feedback</a:t>
            </a:r>
          </a:p>
          <a:p>
            <a:pPr marL="0" indent="0">
              <a:buNone/>
            </a:pPr>
            <a:endParaRPr lang="en-US" dirty="0"/>
          </a:p>
        </p:txBody>
      </p:sp>
      <p:sp>
        <p:nvSpPr>
          <p:cNvPr id="13" name="Text Placeholder 12">
            <a:extLst>
              <a:ext uri="{FF2B5EF4-FFF2-40B4-BE49-F238E27FC236}">
                <a16:creationId xmlns:a16="http://schemas.microsoft.com/office/drawing/2014/main" id="{F618F075-837C-1005-19D6-8DC90759CD53}"/>
              </a:ext>
            </a:extLst>
          </p:cNvPr>
          <p:cNvSpPr>
            <a:spLocks noGrp="1"/>
          </p:cNvSpPr>
          <p:nvPr>
            <p:ph type="body" sz="quarter" idx="3"/>
          </p:nvPr>
        </p:nvSpPr>
        <p:spPr>
          <a:xfrm>
            <a:off x="8046720" y="1898215"/>
            <a:ext cx="3822192" cy="411480"/>
          </a:xfrm>
        </p:spPr>
        <p:txBody>
          <a:bodyPr/>
          <a:lstStyle/>
          <a:p>
            <a:r>
              <a:rPr lang="en-US" sz="2000" dirty="0">
                <a:latin typeface="+mn-lt"/>
              </a:rPr>
              <a:t>Everyone</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754112" y="2444823"/>
            <a:ext cx="3741928" cy="3684588"/>
          </a:xfrm>
        </p:spPr>
        <p:txBody>
          <a:bodyPr/>
          <a:lstStyle/>
          <a:p>
            <a:r>
              <a:rPr lang="en-US" sz="2000" dirty="0"/>
              <a:t>Infection Control Procedures</a:t>
            </a:r>
          </a:p>
          <a:p>
            <a:r>
              <a:rPr lang="en-US" sz="2000" dirty="0"/>
              <a:t>Competency Trainings</a:t>
            </a:r>
          </a:p>
          <a:p>
            <a:r>
              <a:rPr lang="en-US" sz="2000" dirty="0"/>
              <a:t>Policy and Procedures being followed</a:t>
            </a:r>
          </a:p>
          <a:p>
            <a:r>
              <a:rPr lang="en-US" sz="2000" dirty="0"/>
              <a:t>Emergency Management</a:t>
            </a:r>
          </a:p>
          <a:p>
            <a:r>
              <a:rPr lang="en-US" sz="2000" dirty="0"/>
              <a:t>Responsibilities</a:t>
            </a:r>
          </a:p>
        </p:txBody>
      </p:sp>
    </p:spTree>
    <p:extLst>
      <p:ext uri="{BB962C8B-B14F-4D97-AF65-F5344CB8AC3E}">
        <p14:creationId xmlns:p14="http://schemas.microsoft.com/office/powerpoint/2010/main" val="3619378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277909" y="2008161"/>
            <a:ext cx="7013448" cy="801323"/>
          </a:xfrm>
        </p:spPr>
        <p:txBody>
          <a:bodyPr/>
          <a:lstStyle/>
          <a:p>
            <a:pPr algn="ctr"/>
            <a:r>
              <a:rPr lang="en-US" sz="4400" dirty="0">
                <a:latin typeface="+mj-lt"/>
                <a:ea typeface="Calibri" panose="020F0502020204030204" pitchFamily="34" charset="0"/>
                <a:cs typeface="Calibri" panose="020F0502020204030204" pitchFamily="34" charset="0"/>
              </a:rPr>
              <a:t>Exit Interview</a:t>
            </a:r>
          </a:p>
        </p:txBody>
      </p:sp>
      <p:sp>
        <p:nvSpPr>
          <p:cNvPr id="11" name="TextBox 10">
            <a:extLst>
              <a:ext uri="{FF2B5EF4-FFF2-40B4-BE49-F238E27FC236}">
                <a16:creationId xmlns:a16="http://schemas.microsoft.com/office/drawing/2014/main" id="{2F2DB3D9-CBCC-C722-5EB8-F6AF83E51217}"/>
              </a:ext>
            </a:extLst>
          </p:cNvPr>
          <p:cNvSpPr txBox="1"/>
          <p:nvPr/>
        </p:nvSpPr>
        <p:spPr>
          <a:xfrm>
            <a:off x="4672352" y="2940521"/>
            <a:ext cx="6868860" cy="221599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Ask questions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Surveyor will go over cited deficiencies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Anyone can be present at this meeting</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F2C8F"/>
                </a:solidFill>
                <a:effectLst/>
                <a:uLnTx/>
                <a:uFillTx/>
                <a:latin typeface="Sabon Next LT"/>
                <a:ea typeface="+mn-ea"/>
                <a:cs typeface="+mn-cs"/>
              </a:rPr>
              <a:t>Surveyor will tell you process that happens after survey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153379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457200"/>
            <a:ext cx="12192000" cy="851095"/>
          </a:xfrm>
        </p:spPr>
        <p:txBody>
          <a:bodyPr/>
          <a:lstStyle/>
          <a:p>
            <a:r>
              <a:rPr lang="en-US" dirty="0">
                <a:latin typeface="Arial Black" panose="020B0604020202020204" pitchFamily="34" charset="0"/>
                <a:cs typeface="Arial Black" panose="020B0604020202020204" pitchFamily="34" charset="0"/>
              </a:rPr>
              <a:t>Paperwork</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2C925FAA-184F-FCA3-04F8-D22828D87194}"/>
              </a:ext>
            </a:extLst>
          </p:cNvPr>
          <p:cNvSpPr txBox="1"/>
          <p:nvPr/>
        </p:nvSpPr>
        <p:spPr>
          <a:xfrm>
            <a:off x="1468582" y="1308295"/>
            <a:ext cx="9254836" cy="446276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Surveyor will submit report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If any deficiencies, they will be finalized as well as the level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Survey organization will send you a notice of the deficiencies, the level and request a plan of action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Standard level deficiencies require a plan of correction</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Condition Level deficiencies require a second site survey to follow up on cited deficiencies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Once all that is resolved, the report will be submitted to CMS.  They will look at all paperwork (CLOSELY) and send the clinic a report and next steps (this is usually sending you your new Medicare RHC license-if initial survey, or continuation notice).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C8F"/>
              </a:solidFill>
              <a:effectLst/>
              <a:uLnTx/>
              <a:uFillTx/>
              <a:latin typeface="Sabon Next LT"/>
              <a:ea typeface="+mn-ea"/>
              <a:cs typeface="+mn-cs"/>
            </a:endParaRPr>
          </a:p>
        </p:txBody>
      </p:sp>
    </p:spTree>
    <p:extLst>
      <p:ext uri="{BB962C8B-B14F-4D97-AF65-F5344CB8AC3E}">
        <p14:creationId xmlns:p14="http://schemas.microsoft.com/office/powerpoint/2010/main" val="1940723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0" y="457200"/>
            <a:ext cx="12192000" cy="851095"/>
          </a:xfrm>
        </p:spPr>
        <p:txBody>
          <a:bodyPr/>
          <a:lstStyle/>
          <a:p>
            <a:r>
              <a:rPr lang="en-US" dirty="0">
                <a:latin typeface="Arial Black" panose="020B0604020202020204" pitchFamily="34" charset="0"/>
                <a:cs typeface="Arial Black" panose="020B0604020202020204" pitchFamily="34" charset="0"/>
              </a:rPr>
              <a:t>Changes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id="{2C925FAA-184F-FCA3-04F8-D22828D87194}"/>
              </a:ext>
            </a:extLst>
          </p:cNvPr>
          <p:cNvSpPr txBox="1"/>
          <p:nvPr/>
        </p:nvSpPr>
        <p:spPr>
          <a:xfrm>
            <a:off x="1468582" y="1471225"/>
            <a:ext cx="9254836" cy="483209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Change what you need to.  Make sure to train staff and embed these changes into your practice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After your mock survey (or real survey) it is a perfect time to consider what changes you’d like for your clinic</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Additional Staff</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Additional Training</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Expansion of Service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02C8F"/>
                </a:solidFill>
                <a:effectLst/>
                <a:uLnTx/>
                <a:uFillTx/>
                <a:latin typeface="Sabon Next LT"/>
                <a:ea typeface="+mn-ea"/>
                <a:cs typeface="+mn-cs"/>
              </a:rPr>
              <a:t>Patient Centered Medical Home (PCMH)</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02C8F"/>
              </a:solidFill>
              <a:effectLst/>
              <a:uLnTx/>
              <a:uFillTx/>
              <a:latin typeface="Sabon Next LT"/>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02C8F"/>
                </a:solidFill>
                <a:effectLst/>
                <a:uLnTx/>
                <a:uFillTx/>
                <a:latin typeface="Sabon Next LT"/>
                <a:ea typeface="+mn-ea"/>
                <a:cs typeface="+mn-cs"/>
              </a:rPr>
              <a:t>NOTE:</a:t>
            </a:r>
            <a:r>
              <a:rPr kumimoji="0" lang="en-US" sz="2400" b="0" i="0" u="none" strike="noStrike" kern="1200" cap="none" spc="0" normalizeH="0" baseline="0" noProof="0" dirty="0">
                <a:ln>
                  <a:noFill/>
                </a:ln>
                <a:solidFill>
                  <a:srgbClr val="202C8F"/>
                </a:solidFill>
                <a:effectLst/>
                <a:uLnTx/>
                <a:uFillTx/>
                <a:latin typeface="Sabon Next LT"/>
                <a:ea typeface="+mn-ea"/>
                <a:cs typeface="+mn-cs"/>
              </a:rPr>
              <a:t> If you ever decide to change locations of your RHC, make sure to get a new Site Verification Letter and notify Health Standard FIRST—Otherwise, you could lose your RHC license.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C8F"/>
              </a:solidFill>
              <a:effectLst/>
              <a:uLnTx/>
              <a:uFillTx/>
              <a:latin typeface="Sabon Next LT"/>
              <a:ea typeface="+mn-ea"/>
              <a:cs typeface="+mn-cs"/>
            </a:endParaRPr>
          </a:p>
        </p:txBody>
      </p:sp>
    </p:spTree>
    <p:extLst>
      <p:ext uri="{BB962C8B-B14F-4D97-AF65-F5344CB8AC3E}">
        <p14:creationId xmlns:p14="http://schemas.microsoft.com/office/powerpoint/2010/main" val="790806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6" y="2846832"/>
            <a:ext cx="4897028" cy="2176272"/>
          </a:xfrm>
        </p:spPr>
        <p:txBody>
          <a:bodyPr/>
          <a:lstStyle/>
          <a:p>
            <a:r>
              <a:rPr lang="en-US" dirty="0"/>
              <a:t>Tracie Ingram​</a:t>
            </a:r>
          </a:p>
          <a:p>
            <a:r>
              <a:rPr lang="en-US" dirty="0"/>
              <a:t>For The State Office of Rural Health</a:t>
            </a:r>
          </a:p>
          <a:p>
            <a:r>
              <a:rPr lang="en-US" dirty="0">
                <a:hlinkClick r:id="rId2"/>
              </a:rPr>
              <a:t>Tracie.Ingram@la.gov</a:t>
            </a:r>
            <a:endParaRPr lang="en-US" dirty="0"/>
          </a:p>
          <a:p>
            <a:r>
              <a:rPr lang="en-US" dirty="0"/>
              <a:t>Phone: 985-974-0086</a:t>
            </a:r>
          </a:p>
        </p:txBody>
      </p:sp>
    </p:spTree>
    <p:extLst>
      <p:ext uri="{BB962C8B-B14F-4D97-AF65-F5344CB8AC3E}">
        <p14:creationId xmlns:p14="http://schemas.microsoft.com/office/powerpoint/2010/main" val="290170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Mock Surveys in Louisiana</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Rural Health Conference</a:t>
            </a:r>
          </a:p>
          <a:p>
            <a:r>
              <a:rPr lang="en-US" dirty="0"/>
              <a:t>June 22, 2023</a:t>
            </a:r>
          </a:p>
        </p:txBody>
      </p:sp>
    </p:spTree>
    <p:extLst>
      <p:ext uri="{BB962C8B-B14F-4D97-AF65-F5344CB8AC3E}">
        <p14:creationId xmlns:p14="http://schemas.microsoft.com/office/powerpoint/2010/main" val="85386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2200744" y="295065"/>
            <a:ext cx="6766560" cy="748146"/>
          </a:xfrm>
        </p:spPr>
        <p:txBody>
          <a:bodyPr/>
          <a:lstStyle/>
          <a:p>
            <a:r>
              <a:rPr lang="en-US" dirty="0"/>
              <a:t>Resources</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2015389" y="1043211"/>
            <a:ext cx="7801496" cy="5098473"/>
          </a:xfrm>
        </p:spPr>
        <p:txBody>
          <a:bodyPr/>
          <a:lstStyle/>
          <a:p>
            <a:r>
              <a:rPr lang="en-US" sz="1800" dirty="0"/>
              <a:t>Health Standards LA Rural Health Clinics Page: </a:t>
            </a:r>
          </a:p>
          <a:p>
            <a:r>
              <a:rPr lang="en-US" sz="1800" dirty="0">
                <a:hlinkClick r:id="rId2"/>
              </a:rPr>
              <a:t>Rural Health Clinics | La Dept. of Health</a:t>
            </a:r>
            <a:endParaRPr lang="en-US" sz="1800" dirty="0"/>
          </a:p>
          <a:p>
            <a:endParaRPr lang="en-US" sz="1800" dirty="0"/>
          </a:p>
          <a:p>
            <a:r>
              <a:rPr lang="en-US" sz="1800" dirty="0"/>
              <a:t>Criminal Background Check Information</a:t>
            </a:r>
          </a:p>
          <a:p>
            <a:r>
              <a:rPr lang="en-US" sz="1800" dirty="0">
                <a:hlinkClick r:id="rId3"/>
              </a:rPr>
              <a:t>Criminal Background Check Information | La Dept. of Health</a:t>
            </a:r>
            <a:endParaRPr lang="en-US" sz="1800" dirty="0"/>
          </a:p>
          <a:p>
            <a:endParaRPr lang="en-US" sz="1800" dirty="0"/>
          </a:p>
          <a:p>
            <a:r>
              <a:rPr lang="en-US" sz="1800" dirty="0"/>
              <a:t>Workplace Violence Information and Poster</a:t>
            </a:r>
          </a:p>
          <a:p>
            <a:r>
              <a:rPr lang="en-US" sz="1800" dirty="0">
                <a:hlinkClick r:id="rId4"/>
              </a:rPr>
              <a:t>Workplace Violence | La Dept. of Health</a:t>
            </a:r>
            <a:endParaRPr lang="en-US" sz="1800" dirty="0"/>
          </a:p>
          <a:p>
            <a:endParaRPr lang="en-US" sz="1800" dirty="0"/>
          </a:p>
          <a:p>
            <a:r>
              <a:rPr lang="en-US" sz="1800" dirty="0"/>
              <a:t>Louisiana Rural Health Association</a:t>
            </a:r>
          </a:p>
          <a:p>
            <a:r>
              <a:rPr lang="en-US" sz="1800" dirty="0">
                <a:hlinkClick r:id="rId5"/>
              </a:rPr>
              <a:t>Louisiana Rural Health Association - Home (wildapricot.org)</a:t>
            </a:r>
            <a:endParaRPr lang="en-US" sz="1800" dirty="0"/>
          </a:p>
          <a:p>
            <a:endParaRPr lang="en-US" sz="1800" dirty="0"/>
          </a:p>
          <a:p>
            <a:r>
              <a:rPr lang="en-US" sz="1800" dirty="0"/>
              <a:t>National Association of Rural Health Clinics</a:t>
            </a:r>
          </a:p>
          <a:p>
            <a:r>
              <a:rPr lang="en-US" sz="1800" dirty="0">
                <a:hlinkClick r:id="rId6"/>
              </a:rPr>
              <a:t>Home - National Association of Rural Health Clinics (narhc.org)</a:t>
            </a:r>
            <a:endParaRPr lang="en-US" sz="1800" dirty="0"/>
          </a:p>
        </p:txBody>
      </p:sp>
    </p:spTree>
    <p:extLst>
      <p:ext uri="{BB962C8B-B14F-4D97-AF65-F5344CB8AC3E}">
        <p14:creationId xmlns:p14="http://schemas.microsoft.com/office/powerpoint/2010/main" val="449333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3147028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hear from you!</a:t>
            </a:r>
            <a:endParaRPr lang="en-US" dirty="0"/>
          </a:p>
        </p:txBody>
      </p:sp>
      <p:sp>
        <p:nvSpPr>
          <p:cNvPr id="5" name="Rectangle 4"/>
          <p:cNvSpPr/>
          <p:nvPr/>
        </p:nvSpPr>
        <p:spPr>
          <a:xfrm>
            <a:off x="611605" y="1471613"/>
            <a:ext cx="10968789" cy="523220"/>
          </a:xfrm>
          <a:prstGeom prst="rect">
            <a:avLst/>
          </a:prstGeom>
        </p:spPr>
        <p:txBody>
          <a:bodyPr wrap="square">
            <a:spAutoFit/>
          </a:bodyPr>
          <a:lstStyle/>
          <a:p>
            <a:pPr algn="ctr"/>
            <a:r>
              <a:rPr lang="en-US" sz="2800" dirty="0">
                <a:hlinkClick r:id="rId3"/>
              </a:rPr>
              <a:t>https://</a:t>
            </a:r>
            <a:r>
              <a:rPr lang="en-US" sz="2800" dirty="0" smtClean="0">
                <a:hlinkClick r:id="rId3"/>
              </a:rPr>
              <a:t>www.surveymonkey.com/r/BSVCGV6</a:t>
            </a:r>
            <a:r>
              <a:rPr lang="en-US" sz="2800" dirty="0" smtClean="0"/>
              <a:t> </a:t>
            </a:r>
            <a:endParaRPr lang="en-US" sz="2800" dirty="0"/>
          </a:p>
        </p:txBody>
      </p:sp>
      <p:pic>
        <p:nvPicPr>
          <p:cNvPr id="3" name="Picture 2"/>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87229" y="2466278"/>
            <a:ext cx="3042424" cy="3042424"/>
          </a:xfrm>
          <a:prstGeom prst="rect">
            <a:avLst/>
          </a:prstGeom>
        </p:spPr>
      </p:pic>
    </p:spTree>
    <p:extLst>
      <p:ext uri="{BB962C8B-B14F-4D97-AF65-F5344CB8AC3E}">
        <p14:creationId xmlns:p14="http://schemas.microsoft.com/office/powerpoint/2010/main" val="196748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Thank you for joining us!</a:t>
            </a:r>
            <a:endParaRPr lang="en-US" dirty="0"/>
          </a:p>
        </p:txBody>
      </p:sp>
    </p:spTree>
    <p:extLst>
      <p:ext uri="{BB962C8B-B14F-4D97-AF65-F5344CB8AC3E}">
        <p14:creationId xmlns:p14="http://schemas.microsoft.com/office/powerpoint/2010/main" val="208585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873392"/>
            <a:ext cx="5693664" cy="678872"/>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1552264"/>
            <a:ext cx="5693664" cy="4738255"/>
          </a:xfrm>
        </p:spPr>
        <p:txBody>
          <a:bodyPr/>
          <a:lstStyle/>
          <a:p>
            <a:r>
              <a:rPr lang="en-US" sz="2800" dirty="0"/>
              <a:t>Introduction​</a:t>
            </a:r>
          </a:p>
          <a:p>
            <a:r>
              <a:rPr lang="en-US" sz="2800" dirty="0"/>
              <a:t>Primary Objectives</a:t>
            </a:r>
          </a:p>
          <a:p>
            <a:r>
              <a:rPr lang="en-US" sz="2800" dirty="0"/>
              <a:t>​Reasons for Mock Survey</a:t>
            </a:r>
          </a:p>
          <a:p>
            <a:r>
              <a:rPr lang="en-US" sz="2800" dirty="0"/>
              <a:t>LA Requirements</a:t>
            </a:r>
          </a:p>
          <a:p>
            <a:r>
              <a:rPr lang="en-US" sz="2800" dirty="0"/>
              <a:t>General Requirements</a:t>
            </a:r>
          </a:p>
          <a:p>
            <a:r>
              <a:rPr lang="en-US" sz="2800"/>
              <a:t>​Resources</a:t>
            </a:r>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221470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1970115"/>
            <a:ext cx="7126224" cy="702981"/>
          </a:xfrm>
        </p:spPr>
        <p:txBody>
          <a:bodyPr/>
          <a:lstStyle/>
          <a:p>
            <a:pPr algn="ctr"/>
            <a:r>
              <a:rPr lang="en-US" dirty="0"/>
              <a:t>Introduction</a:t>
            </a:r>
          </a:p>
        </p:txBody>
      </p:sp>
      <p:pic>
        <p:nvPicPr>
          <p:cNvPr id="5" name="Content Placeholder 4">
            <a:extLst>
              <a:ext uri="{FF2B5EF4-FFF2-40B4-BE49-F238E27FC236}">
                <a16:creationId xmlns:a16="http://schemas.microsoft.com/office/drawing/2014/main" id="{0148D798-6970-C942-059D-E3FC53CDF769}"/>
              </a:ext>
            </a:extLst>
          </p:cNvPr>
          <p:cNvPicPr>
            <a:picLocks noGrp="1" noChangeAspect="1"/>
          </p:cNvPicPr>
          <p:nvPr>
            <p:ph idx="1"/>
          </p:nvPr>
        </p:nvPicPr>
        <p:blipFill>
          <a:blip r:embed="rId2"/>
          <a:stretch>
            <a:fillRect/>
          </a:stretch>
        </p:blipFill>
        <p:spPr>
          <a:xfrm>
            <a:off x="3721166" y="414642"/>
            <a:ext cx="1529057" cy="1398804"/>
          </a:xfrm>
        </p:spPr>
      </p:pic>
      <p:sp>
        <p:nvSpPr>
          <p:cNvPr id="7" name="TextBox 6">
            <a:extLst>
              <a:ext uri="{FF2B5EF4-FFF2-40B4-BE49-F238E27FC236}">
                <a16:creationId xmlns:a16="http://schemas.microsoft.com/office/drawing/2014/main" id="{EDF9727B-9E6B-3217-63D4-8D8D242A3310}"/>
              </a:ext>
            </a:extLst>
          </p:cNvPr>
          <p:cNvSpPr txBox="1"/>
          <p:nvPr/>
        </p:nvSpPr>
        <p:spPr>
          <a:xfrm>
            <a:off x="4262766" y="2673096"/>
            <a:ext cx="7087986" cy="3225755"/>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2C8F"/>
                </a:solidFill>
                <a:effectLst/>
                <a:uLnTx/>
                <a:uFillTx/>
                <a:latin typeface="Sabon Next LT"/>
                <a:ea typeface="Franklin Gothic Book" panose="020B0503020102020204" pitchFamily="34" charset="0"/>
                <a:cs typeface="Times New Roman" panose="02020603050405020304" pitchFamily="18" charset="0"/>
              </a:rPr>
              <a:t>Tracie L. Ingram worked for the Louisiana Department of Health for </a:t>
            </a:r>
            <a:r>
              <a:rPr kumimoji="0" lang="en-US" sz="2400" b="0" i="0" u="none" strike="noStrike" kern="1200" cap="none" spc="0" normalizeH="0" baseline="0" noProof="0" dirty="0">
                <a:ln>
                  <a:noFill/>
                </a:ln>
                <a:solidFill>
                  <a:srgbClr val="1F2C8F"/>
                </a:solidFill>
                <a:effectLst/>
                <a:uLnTx/>
                <a:uFillTx/>
                <a:latin typeface="Sabon Next LT"/>
                <a:ea typeface="Calibri" panose="020F0502020204030204" pitchFamily="34" charset="0"/>
                <a:cs typeface="Calibri" panose="020F0502020204030204" pitchFamily="34" charset="0"/>
              </a:rPr>
              <a:t>more</a:t>
            </a:r>
            <a:r>
              <a:rPr kumimoji="0" lang="en-US" sz="2400" b="0" i="0" u="none" strike="noStrike" kern="1200" cap="none" spc="0" normalizeH="0" baseline="0" noProof="0" dirty="0">
                <a:ln>
                  <a:noFill/>
                </a:ln>
                <a:solidFill>
                  <a:srgbClr val="1F2C8F"/>
                </a:solidFill>
                <a:effectLst/>
                <a:uLnTx/>
                <a:uFillTx/>
                <a:latin typeface="Sabon Next LT"/>
                <a:ea typeface="Franklin Gothic Book" panose="020B0503020102020204" pitchFamily="34" charset="0"/>
                <a:cs typeface="Times New Roman" panose="02020603050405020304" pitchFamily="18" charset="0"/>
              </a:rPr>
              <a:t> than 25 years, serving as Rural Health Officer from 2009 to May 2021.  In this role, she worked primarily with the state’s small rural hospitals, critical access hospitals, rural health clinics, and Federally Qualified Health Centers with a focus on rural healthcare access and sustainability.   Tracie has performed mock surveys for over 15 years.</a:t>
            </a:r>
          </a:p>
        </p:txBody>
      </p:sp>
    </p:spTree>
    <p:extLst>
      <p:ext uri="{BB962C8B-B14F-4D97-AF65-F5344CB8AC3E}">
        <p14:creationId xmlns:p14="http://schemas.microsoft.com/office/powerpoint/2010/main" val="39091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2E304-069F-C653-1DED-0077ED7F2E95}"/>
              </a:ext>
            </a:extLst>
          </p:cNvPr>
          <p:cNvSpPr>
            <a:spLocks noGrp="1"/>
          </p:cNvSpPr>
          <p:nvPr>
            <p:ph type="title"/>
          </p:nvPr>
        </p:nvSpPr>
        <p:spPr>
          <a:xfrm>
            <a:off x="4224528" y="1496292"/>
            <a:ext cx="6766560" cy="710460"/>
          </a:xfrm>
        </p:spPr>
        <p:txBody>
          <a:bodyPr/>
          <a:lstStyle/>
          <a:p>
            <a:pPr algn="ctr"/>
            <a:r>
              <a:rPr lang="en-US" dirty="0"/>
              <a:t>Disclaimer</a:t>
            </a:r>
          </a:p>
        </p:txBody>
      </p:sp>
      <p:sp>
        <p:nvSpPr>
          <p:cNvPr id="3" name="Content Placeholder 2">
            <a:extLst>
              <a:ext uri="{FF2B5EF4-FFF2-40B4-BE49-F238E27FC236}">
                <a16:creationId xmlns:a16="http://schemas.microsoft.com/office/drawing/2014/main" id="{E531B0E8-AD32-BE03-9D60-BEB76A922B2A}"/>
              </a:ext>
            </a:extLst>
          </p:cNvPr>
          <p:cNvSpPr>
            <a:spLocks noGrp="1"/>
          </p:cNvSpPr>
          <p:nvPr>
            <p:ph idx="1"/>
          </p:nvPr>
        </p:nvSpPr>
        <p:spPr>
          <a:xfrm>
            <a:off x="4224528" y="2393233"/>
            <a:ext cx="6766560" cy="2700528"/>
          </a:xfrm>
        </p:spPr>
        <p:txBody>
          <a:bodyPr/>
          <a:lstStyle/>
          <a:p>
            <a:r>
              <a:rPr lang="en-US" sz="2400" dirty="0"/>
              <a:t>This presentation is intended to be educational in nature.  It is not all-inclusive of all aspects of RHC surveys.  It is a general guideline to help Rural Health Clinics and potential Rural Health Clinics get and maintain survey preparedness.  It is the clinic’s responsibility to follow all state and Federal Licensing and Certification Requirements. </a:t>
            </a:r>
          </a:p>
        </p:txBody>
      </p:sp>
    </p:spTree>
    <p:extLst>
      <p:ext uri="{BB962C8B-B14F-4D97-AF65-F5344CB8AC3E}">
        <p14:creationId xmlns:p14="http://schemas.microsoft.com/office/powerpoint/2010/main" val="193957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840992" y="1867594"/>
            <a:ext cx="7382256" cy="729302"/>
          </a:xfrm>
        </p:spPr>
        <p:txBody>
          <a:bodyPr/>
          <a:lstStyle/>
          <a:p>
            <a:r>
              <a:rPr lang="en-US" sz="4400" b="1" dirty="0">
                <a:solidFill>
                  <a:schemeClr val="accent6"/>
                </a:solidFill>
                <a:ea typeface="Calibri" panose="020F0502020204030204" pitchFamily="34" charset="0"/>
                <a:cs typeface="Calibri" panose="020F0502020204030204" pitchFamily="34" charset="0"/>
              </a:rPr>
              <a:t>PRIMARY </a:t>
            </a:r>
            <a:r>
              <a:rPr lang="en-US" dirty="0">
                <a:ea typeface="Calibri" panose="020F0502020204030204" pitchFamily="34" charset="0"/>
                <a:cs typeface="Calibri" panose="020F0502020204030204" pitchFamily="34" charset="0"/>
              </a:rPr>
              <a:t>Objectives</a:t>
            </a:r>
            <a:endParaRPr lang="en-US" sz="4400" b="1" dirty="0">
              <a:solidFill>
                <a:schemeClr val="accent6"/>
              </a:solidFill>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292096" y="2596896"/>
            <a:ext cx="6870192" cy="2142743"/>
          </a:xfrm>
        </p:spPr>
        <p:txBody>
          <a:bodyPr/>
          <a:lstStyle/>
          <a:p>
            <a:pPr algn="l"/>
            <a:r>
              <a:rPr lang="en-US" sz="2800" dirty="0">
                <a:ea typeface="Calibri" panose="020F0502020204030204" pitchFamily="34" charset="0"/>
                <a:cs typeface="Calibri" panose="020F0502020204030204" pitchFamily="34" charset="0"/>
              </a:rPr>
              <a:t>Reasons to</a:t>
            </a:r>
            <a:r>
              <a:rPr lang="en-US" sz="2800" dirty="0">
                <a:solidFill>
                  <a:schemeClr val="accent6"/>
                </a:solidFill>
                <a:ea typeface="Calibri" panose="020F0502020204030204" pitchFamily="34" charset="0"/>
                <a:cs typeface="Calibri" panose="020F0502020204030204" pitchFamily="34" charset="0"/>
              </a:rPr>
              <a:t> do a Mock Survey </a:t>
            </a:r>
          </a:p>
          <a:p>
            <a:pPr algn="l"/>
            <a:r>
              <a:rPr lang="en-US" sz="2800" dirty="0">
                <a:ea typeface="Calibri" panose="020F0502020204030204" pitchFamily="34" charset="0"/>
                <a:cs typeface="Calibri" panose="020F0502020204030204" pitchFamily="34" charset="0"/>
              </a:rPr>
              <a:t>Louisiana Requirements  (Aren’t We Special)</a:t>
            </a:r>
          </a:p>
          <a:p>
            <a:pPr algn="l"/>
            <a:r>
              <a:rPr lang="en-US" sz="2800" dirty="0">
                <a:ea typeface="Calibri" panose="020F0502020204030204" pitchFamily="34" charset="0"/>
                <a:cs typeface="Calibri" panose="020F0502020204030204" pitchFamily="34" charset="0"/>
              </a:rPr>
              <a:t>Parts of a RHC Survey Overall </a:t>
            </a:r>
          </a:p>
          <a:p>
            <a:pPr algn="l"/>
            <a:r>
              <a:rPr lang="en-US" sz="2800" dirty="0">
                <a:ea typeface="Calibri" panose="020F0502020204030204" pitchFamily="34" charset="0"/>
                <a:cs typeface="Calibri" panose="020F0502020204030204" pitchFamily="34" charset="0"/>
              </a:rPr>
              <a:t>Resources</a:t>
            </a:r>
            <a:endParaRPr lang="en-US" sz="2800" dirty="0">
              <a:solidFill>
                <a:schemeClr val="accent6"/>
              </a:solidFill>
              <a:ea typeface="Calibri" panose="020F0502020204030204" pitchFamily="34" charset="0"/>
              <a:cs typeface="Calibri" panose="020F0502020204030204" pitchFamily="34" charset="0"/>
            </a:endParaRPr>
          </a:p>
          <a:p>
            <a:pPr algn="ct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411843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0" y="1216152"/>
            <a:ext cx="12192000" cy="768096"/>
          </a:xfrm>
        </p:spPr>
        <p:txBody>
          <a:bodyPr/>
          <a:lstStyle/>
          <a:p>
            <a:r>
              <a:rPr lang="en-US" sz="3600" b="1" dirty="0">
                <a:solidFill>
                  <a:schemeClr val="accent6"/>
                </a:solidFill>
                <a:ea typeface="Calibri" panose="020F0502020204030204" pitchFamily="34" charset="0"/>
                <a:cs typeface="Calibri" panose="020F0502020204030204" pitchFamily="34" charset="0"/>
              </a:rPr>
              <a:t>Reasons to perform a</a:t>
            </a:r>
            <a:r>
              <a:rPr lang="en-US" sz="3600" dirty="0">
                <a:ea typeface="Calibri" panose="020F0502020204030204" pitchFamily="34" charset="0"/>
                <a:cs typeface="Calibri" panose="020F0502020204030204" pitchFamily="34" charset="0"/>
              </a:rPr>
              <a:t> Mock Survey?</a:t>
            </a:r>
            <a:endParaRPr lang="en-US" sz="3600" b="1" dirty="0">
              <a:solidFill>
                <a:schemeClr val="accent6"/>
              </a:solidFill>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CDBCEEFE-058B-4E72-3009-C9CDEFAC7574}"/>
              </a:ext>
            </a:extLst>
          </p:cNvPr>
          <p:cNvSpPr>
            <a:spLocks noGrp="1"/>
          </p:cNvSpPr>
          <p:nvPr>
            <p:ph sz="half" idx="1"/>
          </p:nvPr>
        </p:nvSpPr>
        <p:spPr>
          <a:xfrm>
            <a:off x="877824" y="1822704"/>
            <a:ext cx="10671048" cy="4434840"/>
          </a:xfrm>
        </p:spPr>
        <p:txBody>
          <a:bodyPr/>
          <a:lstStyle/>
          <a:p>
            <a:r>
              <a:rPr lang="en-US" sz="2800" dirty="0"/>
              <a:t>Surveys are Required for Initial RHC Licensing and Maintaining RHC License</a:t>
            </a:r>
          </a:p>
          <a:p>
            <a:r>
              <a:rPr lang="en-US" sz="2800" dirty="0"/>
              <a:t>Prepare your </a:t>
            </a:r>
            <a:r>
              <a:rPr lang="en-US" sz="2800" b="1" dirty="0"/>
              <a:t>staff</a:t>
            </a:r>
            <a:r>
              <a:rPr lang="en-US" sz="2800" dirty="0"/>
              <a:t> for survey</a:t>
            </a:r>
          </a:p>
          <a:p>
            <a:r>
              <a:rPr lang="en-US" sz="2800" dirty="0"/>
              <a:t>Better Patient Care</a:t>
            </a:r>
          </a:p>
          <a:p>
            <a:r>
              <a:rPr lang="en-US" sz="2800" dirty="0"/>
              <a:t>Know Where You Are Going</a:t>
            </a:r>
          </a:p>
          <a:p>
            <a:pPr marL="750888" indent="-331788"/>
            <a:r>
              <a:rPr lang="en-US" sz="2800" dirty="0"/>
              <a:t>Quality Improvement</a:t>
            </a:r>
          </a:p>
          <a:p>
            <a:pPr marL="750888" indent="-331788"/>
            <a:r>
              <a:rPr lang="en-US" sz="2800" dirty="0"/>
              <a:t>Patient Centered Medical Home</a:t>
            </a:r>
          </a:p>
          <a:p>
            <a:pPr marL="750888" indent="-331788"/>
            <a:r>
              <a:rPr lang="en-US" sz="2800" dirty="0"/>
              <a:t>Expansion of Services</a:t>
            </a:r>
          </a:p>
          <a:p>
            <a:pPr marL="750888" indent="-331788"/>
            <a:r>
              <a:rPr lang="en-US" sz="2800" dirty="0"/>
              <a:t>Assess staffing needs</a:t>
            </a:r>
          </a:p>
          <a:p>
            <a:endParaRPr lang="en-US" dirty="0"/>
          </a:p>
        </p:txBody>
      </p:sp>
    </p:spTree>
    <p:extLst>
      <p:ext uri="{BB962C8B-B14F-4D97-AF65-F5344CB8AC3E}">
        <p14:creationId xmlns:p14="http://schemas.microsoft.com/office/powerpoint/2010/main" val="72058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460789" y="1390323"/>
            <a:ext cx="6759149" cy="1927464"/>
          </a:xfrm>
        </p:spPr>
        <p:txBody>
          <a:bodyPr/>
          <a:lstStyle/>
          <a:p>
            <a:r>
              <a:rPr lang="en-US" sz="3200" i="1" dirty="0">
                <a:latin typeface="+mj-lt"/>
              </a:rPr>
              <a:t>“BUSINESS OPPORTUNITIES ARE LIKE BUSES. THERE'S ALWAYS ANOTHER ONE COMING.”</a:t>
            </a:r>
          </a:p>
        </p:txBody>
      </p:sp>
      <p:sp>
        <p:nvSpPr>
          <p:cNvPr id="4" name="Text Placeholder 3">
            <a:extLst>
              <a:ext uri="{FF2B5EF4-FFF2-40B4-BE49-F238E27FC236}">
                <a16:creationId xmlns:a16="http://schemas.microsoft.com/office/drawing/2014/main" id="{D2BBD890-6A99-C160-C084-2916E2310718}"/>
              </a:ext>
            </a:extLst>
          </p:cNvPr>
          <p:cNvSpPr>
            <a:spLocks noGrp="1"/>
          </p:cNvSpPr>
          <p:nvPr>
            <p:ph type="body" sz="quarter" idx="13"/>
          </p:nvPr>
        </p:nvSpPr>
        <p:spPr>
          <a:xfrm>
            <a:off x="8429870" y="3132239"/>
            <a:ext cx="2790068" cy="532557"/>
          </a:xfrm>
        </p:spPr>
        <p:txBody>
          <a:bodyPr/>
          <a:lstStyle/>
          <a:p>
            <a:r>
              <a:rPr lang="en-US" dirty="0"/>
              <a:t>--Richard Branson</a:t>
            </a:r>
          </a:p>
        </p:txBody>
      </p:sp>
      <p:sp>
        <p:nvSpPr>
          <p:cNvPr id="3" name="TextBox 2">
            <a:extLst>
              <a:ext uri="{FF2B5EF4-FFF2-40B4-BE49-F238E27FC236}">
                <a16:creationId xmlns:a16="http://schemas.microsoft.com/office/drawing/2014/main" id="{7C14426C-7765-7411-37FB-9358CF1C99A4}"/>
              </a:ext>
            </a:extLst>
          </p:cNvPr>
          <p:cNvSpPr txBox="1"/>
          <p:nvPr/>
        </p:nvSpPr>
        <p:spPr>
          <a:xfrm>
            <a:off x="3611880" y="3777959"/>
            <a:ext cx="8015828"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2C8F">
                    <a:lumMod val="75000"/>
                  </a:srgbClr>
                </a:solidFill>
                <a:effectLst/>
                <a:uLnTx/>
                <a:uFillTx/>
                <a:latin typeface="Arial Black"/>
                <a:ea typeface="Calibri" panose="020F0502020204030204" pitchFamily="34" charset="0"/>
                <a:cs typeface="Arial" panose="020B0604020202020204" pitchFamily="34" charset="0"/>
              </a:rPr>
              <a:t>SURVEYS ARE LIKE BUSES. THERE'S ALWAYS ANOTHER ONE COMING. BE PREPARED FOR THE RIDE. HOW BUMPY THAT RIDE IS DEPENDS A LOT ON YOU.       											</a:t>
            </a:r>
            <a:r>
              <a:rPr kumimoji="0" lang="en-US" sz="2800" b="0" i="0" u="none" strike="noStrike" kern="1200" cap="none" spc="0" normalizeH="0" baseline="0" noProof="0" dirty="0">
                <a:ln>
                  <a:noFill/>
                </a:ln>
                <a:solidFill>
                  <a:srgbClr val="1F2C8F">
                    <a:lumMod val="75000"/>
                  </a:srgbClr>
                </a:solidFill>
                <a:effectLst/>
                <a:uLnTx/>
                <a:uFillTx/>
                <a:latin typeface="Sabon Next LT"/>
                <a:ea typeface="Calibri" panose="020F0502020204030204" pitchFamily="34" charset="0"/>
                <a:cs typeface="Arial" panose="020B0604020202020204" pitchFamily="34" charset="0"/>
              </a:rPr>
              <a:t>--</a:t>
            </a:r>
            <a:r>
              <a:rPr kumimoji="0" lang="en-US" sz="2400" b="0" i="0" u="none" strike="noStrike" kern="1200" cap="none" spc="0" normalizeH="0" baseline="0" noProof="0" dirty="0">
                <a:ln>
                  <a:noFill/>
                </a:ln>
                <a:solidFill>
                  <a:srgbClr val="1F2C8F">
                    <a:lumMod val="75000"/>
                  </a:srgbClr>
                </a:solidFill>
                <a:effectLst/>
                <a:uLnTx/>
                <a:uFillTx/>
                <a:latin typeface="Sabon Next LT"/>
                <a:ea typeface="Calibri" panose="020F0502020204030204" pitchFamily="34" charset="0"/>
                <a:cs typeface="Calibri" panose="020F0502020204030204" pitchFamily="34" charset="0"/>
              </a:rPr>
              <a:t>Tracie’s Viewpoint</a:t>
            </a:r>
            <a:endParaRPr kumimoji="0" lang="en-US" sz="2400" b="0" i="0" u="none" strike="noStrike" kern="1200" cap="none" spc="0" normalizeH="0" baseline="0" noProof="0" dirty="0">
              <a:ln>
                <a:noFill/>
              </a:ln>
              <a:solidFill>
                <a:srgbClr val="000000"/>
              </a:solidFill>
              <a:effectLst/>
              <a:uLnTx/>
              <a:uFillTx/>
              <a:latin typeface="Sabon Next 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260500"/>
      </p:ext>
    </p:extLst>
  </p:cSld>
  <p:clrMapOvr>
    <a:masterClrMapping/>
  </p:clrMapOvr>
</p:sld>
</file>

<file path=ppt/theme/theme1.xml><?xml version="1.0" encoding="utf-8"?>
<a:theme xmlns:a="http://schemas.openxmlformats.org/drawingml/2006/main" name="Well Ahead Theme">
  <a:themeElements>
    <a:clrScheme name="Well-Ahead Louisiana Word Theme">
      <a:dk1>
        <a:sysClr val="windowText" lastClr="000000"/>
      </a:dk1>
      <a:lt1>
        <a:sysClr val="window" lastClr="FFFFFF"/>
      </a:lt1>
      <a:dk2>
        <a:srgbClr val="000000"/>
      </a:dk2>
      <a:lt2>
        <a:srgbClr val="FFFFFF"/>
      </a:lt2>
      <a:accent1>
        <a:srgbClr val="6A6A69"/>
      </a:accent1>
      <a:accent2>
        <a:srgbClr val="129096"/>
      </a:accent2>
      <a:accent3>
        <a:srgbClr val="11B4C3"/>
      </a:accent3>
      <a:accent4>
        <a:srgbClr val="82CCB5"/>
      </a:accent4>
      <a:accent5>
        <a:srgbClr val="C4DC70"/>
      </a:accent5>
      <a:accent6>
        <a:srgbClr val="6A6A69"/>
      </a:accent6>
      <a:hlink>
        <a:srgbClr val="129096"/>
      </a:hlink>
      <a:folHlink>
        <a:srgbClr val="11B4C3"/>
      </a:folHlink>
    </a:clrScheme>
    <a:fontScheme name="Well-Ahead Franklin Gothi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 Ahead Theme [Read-Only]" id="{04BC5EA1-BC69-4887-9A6C-C878EB741214}" vid="{3FF6837A-F201-4DD7-8A84-29539470230C}"/>
    </a:ext>
  </a:extLst>
</a:theme>
</file>

<file path=ppt/theme/theme2.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Well Ahead Theme</Template>
  <TotalTime>14334</TotalTime>
  <Words>2472</Words>
  <Application>Microsoft Office PowerPoint</Application>
  <PresentationFormat>Widescreen</PresentationFormat>
  <Paragraphs>245</Paragraphs>
  <Slides>33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Black</vt:lpstr>
      <vt:lpstr>Arial Regular</vt:lpstr>
      <vt:lpstr>Calibri</vt:lpstr>
      <vt:lpstr>Franklin Gothic Book</vt:lpstr>
      <vt:lpstr>Franklin Gothic Demi</vt:lpstr>
      <vt:lpstr>Sabon Next LT</vt:lpstr>
      <vt:lpstr>Times New Roman</vt:lpstr>
      <vt:lpstr>Well Ahead Theme</vt:lpstr>
      <vt:lpstr>Office Theme</vt:lpstr>
      <vt:lpstr>PowerPoint Presentation</vt:lpstr>
      <vt:lpstr>Speaker</vt:lpstr>
      <vt:lpstr>Mock Surveys in Louisiana</vt:lpstr>
      <vt:lpstr>AGENDA</vt:lpstr>
      <vt:lpstr>Introduction</vt:lpstr>
      <vt:lpstr>Disclaimer</vt:lpstr>
      <vt:lpstr>PRIMARY Objectives</vt:lpstr>
      <vt:lpstr>Reasons to perform a Mock Survey?</vt:lpstr>
      <vt:lpstr>“BUSINESS OPPORTUNITIES ARE LIKE BUSES. THERE'S ALWAYS ANOTHER ONE COMING.”</vt:lpstr>
      <vt:lpstr>Louisiana Special Requirements</vt:lpstr>
      <vt:lpstr>Louisiana special requirements</vt:lpstr>
      <vt:lpstr>Louisiana special requirements</vt:lpstr>
      <vt:lpstr>Louisiana special requirements</vt:lpstr>
      <vt:lpstr>Louisiana Special requirements</vt:lpstr>
      <vt:lpstr>Louisiana Regulations</vt:lpstr>
      <vt:lpstr>Survey parts and pieces</vt:lpstr>
      <vt:lpstr>Survey parts and pieces</vt:lpstr>
      <vt:lpstr>Human Resources</vt:lpstr>
      <vt:lpstr>Emergency Preparedness</vt:lpstr>
      <vt:lpstr>Emergency Preparedness</vt:lpstr>
      <vt:lpstr>Emergency Preparedness</vt:lpstr>
      <vt:lpstr>Policies and Procedures</vt:lpstr>
      <vt:lpstr>Physical Environment</vt:lpstr>
      <vt:lpstr>Patient Chart Reviews</vt:lpstr>
      <vt:lpstr>Staff Interviews </vt:lpstr>
      <vt:lpstr>Exit Interview</vt:lpstr>
      <vt:lpstr>Paperwork</vt:lpstr>
      <vt:lpstr>Changes</vt:lpstr>
      <vt:lpstr>THANK YOU</vt:lpstr>
      <vt:lpstr>Resources</vt:lpstr>
      <vt:lpstr>Questions? </vt:lpstr>
      <vt:lpstr>We want to hear from you!</vt:lpstr>
      <vt:lpstr>PowerPoint Presentation</vt:lpstr>
    </vt:vector>
  </TitlesOfParts>
  <Company>Louisisana Department of Health and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Martin</dc:creator>
  <cp:lastModifiedBy>Madeline Cadigan</cp:lastModifiedBy>
  <cp:revision>501</cp:revision>
  <cp:lastPrinted>2016-05-25T19:14:28Z</cp:lastPrinted>
  <dcterms:created xsi:type="dcterms:W3CDTF">2016-05-19T12:15:37Z</dcterms:created>
  <dcterms:modified xsi:type="dcterms:W3CDTF">2023-06-15T15:48:08Z</dcterms:modified>
</cp:coreProperties>
</file>