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08"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30" r:id="rId23"/>
    <p:sldId id="329" r:id="rId24"/>
    <p:sldId id="332" r:id="rId25"/>
    <p:sldId id="331"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Rhodes" initials="RR" lastIdx="37" clrIdx="0">
    <p:extLst>
      <p:ext uri="{19B8F6BF-5375-455C-9EA6-DF929625EA0E}">
        <p15:presenceInfo xmlns:p15="http://schemas.microsoft.com/office/powerpoint/2012/main" userId="1d0869613b5a9c6e" providerId="Windows Live"/>
      </p:ext>
    </p:extLst>
  </p:cmAuthor>
  <p:cmAuthor id="2" name="Whitney Fowler" initials="WF" lastIdx="9" clrIdx="1">
    <p:extLst>
      <p:ext uri="{19B8F6BF-5375-455C-9EA6-DF929625EA0E}">
        <p15:presenceInfo xmlns:p15="http://schemas.microsoft.com/office/powerpoint/2012/main" userId="S-1-5-21-1527950376-3420975135-3306108593-104426" providerId="AD"/>
      </p:ext>
    </p:extLst>
  </p:cmAuthor>
  <p:cmAuthor id="3" name="Hillary Simpson" initials="HS" lastIdx="6" clrIdx="2">
    <p:extLst>
      <p:ext uri="{19B8F6BF-5375-455C-9EA6-DF929625EA0E}">
        <p15:presenceInfo xmlns:p15="http://schemas.microsoft.com/office/powerpoint/2012/main" userId="2693dead4d4f1289" providerId="Windows Live"/>
      </p:ext>
    </p:extLst>
  </p:cmAuthor>
  <p:cmAuthor id="4" name="Melissa Martin" initials="MM" lastIdx="8" clrIdx="3">
    <p:extLst>
      <p:ext uri="{19B8F6BF-5375-455C-9EA6-DF929625EA0E}">
        <p15:presenceInfo xmlns:p15="http://schemas.microsoft.com/office/powerpoint/2012/main" userId="S-1-5-21-1527950376-3420975135-3306108593-103630" providerId="AD"/>
      </p:ext>
    </p:extLst>
  </p:cmAuthor>
  <p:cmAuthor id="6" name="Hillary Sutton" initials="HS" lastIdx="9" clrIdx="4">
    <p:extLst>
      <p:ext uri="{19B8F6BF-5375-455C-9EA6-DF929625EA0E}">
        <p15:presenceInfo xmlns:p15="http://schemas.microsoft.com/office/powerpoint/2012/main" userId="S-1-5-21-1527950376-3420975135-3306108593-112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CB4"/>
    <a:srgbClr val="138788"/>
    <a:srgbClr val="C4DC70"/>
    <a:srgbClr val="A3C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75000" autoAdjust="0"/>
  </p:normalViewPr>
  <p:slideViewPr>
    <p:cSldViewPr snapToGrid="0">
      <p:cViewPr varScale="1">
        <p:scale>
          <a:sx n="86" d="100"/>
          <a:sy n="86" d="100"/>
        </p:scale>
        <p:origin x="1854" y="90"/>
      </p:cViewPr>
      <p:guideLst/>
    </p:cSldViewPr>
  </p:slideViewPr>
  <p:outlineViewPr>
    <p:cViewPr>
      <p:scale>
        <a:sx n="33" d="100"/>
        <a:sy n="33" d="100"/>
      </p:scale>
      <p:origin x="0" y="-732"/>
    </p:cViewPr>
  </p:outlineViewPr>
  <p:notesTextViewPr>
    <p:cViewPr>
      <p:scale>
        <a:sx n="125" d="100"/>
        <a:sy n="125" d="100"/>
      </p:scale>
      <p:origin x="0" y="0"/>
    </p:cViewPr>
  </p:notesTextViewPr>
  <p:sorterViewPr>
    <p:cViewPr>
      <p:scale>
        <a:sx n="100" d="100"/>
        <a:sy n="100" d="100"/>
      </p:scale>
      <p:origin x="0" y="-27456"/>
    </p:cViewPr>
  </p:sorterViewPr>
  <p:notesViewPr>
    <p:cSldViewPr snapToGrid="0">
      <p:cViewPr varScale="1">
        <p:scale>
          <a:sx n="85" d="100"/>
          <a:sy n="85" d="100"/>
        </p:scale>
        <p:origin x="192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E3F2B-7A29-467C-A8C7-2E16C207648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8A8147C9-2738-4D59-8B19-AA260F98F8C3}">
      <dgm:prSet phldrT="[Text]" custT="1"/>
      <dgm:spPr>
        <a:ln>
          <a:noFill/>
        </a:ln>
      </dgm:spPr>
      <dgm:t>
        <a:bodyPr lIns="91440" tIns="91440" anchor="t"/>
        <a:lstStyle/>
        <a:p>
          <a:r>
            <a:rPr lang="en-US" sz="2400" b="1" dirty="0" smtClean="0"/>
            <a:t>Welcome &amp; Introductions </a:t>
          </a:r>
          <a:endParaRPr lang="en-US" sz="2400" b="0" dirty="0"/>
        </a:p>
      </dgm:t>
    </dgm:pt>
    <dgm:pt modelId="{8149974E-4AC3-4B06-8A0F-BF1A367689D4}" type="parTrans" cxnId="{05F0C3CD-F7C4-4179-90FF-33FF3828F389}">
      <dgm:prSet/>
      <dgm:spPr/>
      <dgm:t>
        <a:bodyPr/>
        <a:lstStyle/>
        <a:p>
          <a:endParaRPr lang="en-US" sz="2400"/>
        </a:p>
      </dgm:t>
    </dgm:pt>
    <dgm:pt modelId="{A4509007-DCF2-48B4-93E2-54E36A731306}" type="sibTrans" cxnId="{05F0C3CD-F7C4-4179-90FF-33FF3828F389}">
      <dgm:prSet/>
      <dgm:spPr/>
      <dgm:t>
        <a:bodyPr/>
        <a:lstStyle/>
        <a:p>
          <a:endParaRPr lang="en-US" sz="2400"/>
        </a:p>
      </dgm:t>
    </dgm:pt>
    <dgm:pt modelId="{F1AD4FE7-F65C-4A96-B85E-B2C69A59FE8D}">
      <dgm:prSet phldrT="[Text]" custT="1"/>
      <dgm:spPr>
        <a:solidFill>
          <a:schemeClr val="accent3"/>
        </a:solidFill>
        <a:ln>
          <a:noFill/>
        </a:ln>
      </dgm:spPr>
      <dgm:t>
        <a:bodyPr lIns="91440" tIns="91440" anchor="t"/>
        <a:lstStyle/>
        <a:p>
          <a:r>
            <a:rPr lang="en-US" sz="2400" b="1" dirty="0" smtClean="0"/>
            <a:t>Case Presentation </a:t>
          </a:r>
          <a:r>
            <a:rPr lang="en-US" sz="2400" b="0" dirty="0" smtClean="0"/>
            <a:t> </a:t>
          </a:r>
          <a:endParaRPr lang="en-US" sz="2400" b="0" dirty="0"/>
        </a:p>
      </dgm:t>
    </dgm:pt>
    <dgm:pt modelId="{52F1EC57-5364-43E7-8AEA-455FFA7CF111}" type="parTrans" cxnId="{F709669A-88A0-43DF-9488-DCE73BA4F4F6}">
      <dgm:prSet/>
      <dgm:spPr/>
      <dgm:t>
        <a:bodyPr/>
        <a:lstStyle/>
        <a:p>
          <a:endParaRPr lang="en-US" sz="2400"/>
        </a:p>
      </dgm:t>
    </dgm:pt>
    <dgm:pt modelId="{C7870A62-49FA-47D2-B31A-9DBCD99CDD02}" type="sibTrans" cxnId="{F709669A-88A0-43DF-9488-DCE73BA4F4F6}">
      <dgm:prSet/>
      <dgm:spPr/>
      <dgm:t>
        <a:bodyPr/>
        <a:lstStyle/>
        <a:p>
          <a:endParaRPr lang="en-US" sz="2400"/>
        </a:p>
      </dgm:t>
    </dgm:pt>
    <dgm:pt modelId="{F7D7544A-B1D8-4F0B-B243-B82CCAC8F94B}">
      <dgm:prSet custT="1"/>
      <dgm:spPr>
        <a:solidFill>
          <a:schemeClr val="accent4"/>
        </a:solidFill>
        <a:ln>
          <a:noFill/>
        </a:ln>
      </dgm:spPr>
      <dgm:t>
        <a:bodyPr lIns="91440" tIns="91440" anchor="t"/>
        <a:lstStyle/>
        <a:p>
          <a:r>
            <a:rPr lang="en-US" sz="2400" b="1" dirty="0" smtClean="0"/>
            <a:t>Clarifying Questions </a:t>
          </a:r>
          <a:endParaRPr lang="en-US" sz="2400" b="0" dirty="0"/>
        </a:p>
      </dgm:t>
    </dgm:pt>
    <dgm:pt modelId="{035BCFA1-6AC5-49A6-A82E-5ED357F39E08}" type="parTrans" cxnId="{3EEF6861-2BFF-4D4C-A468-FFDC947F738A}">
      <dgm:prSet/>
      <dgm:spPr/>
      <dgm:t>
        <a:bodyPr/>
        <a:lstStyle/>
        <a:p>
          <a:endParaRPr lang="en-US" sz="2400"/>
        </a:p>
      </dgm:t>
    </dgm:pt>
    <dgm:pt modelId="{9025F605-9501-4161-ADC1-5E80A3ADE9DE}" type="sibTrans" cxnId="{3EEF6861-2BFF-4D4C-A468-FFDC947F738A}">
      <dgm:prSet/>
      <dgm:spPr/>
      <dgm:t>
        <a:bodyPr/>
        <a:lstStyle/>
        <a:p>
          <a:endParaRPr lang="en-US" sz="2400"/>
        </a:p>
      </dgm:t>
    </dgm:pt>
    <dgm:pt modelId="{D2304084-6940-4881-B2E7-82CFCB3F5F5E}">
      <dgm:prSet custT="1"/>
      <dgm:spPr>
        <a:solidFill>
          <a:schemeClr val="accent5"/>
        </a:solidFill>
        <a:ln>
          <a:noFill/>
        </a:ln>
      </dgm:spPr>
      <dgm:t>
        <a:bodyPr lIns="91440" tIns="91440" anchor="t"/>
        <a:lstStyle/>
        <a:p>
          <a:r>
            <a:rPr lang="en-US" sz="2400" b="1" dirty="0" smtClean="0"/>
            <a:t>Case Discussion and Recommendations </a:t>
          </a:r>
          <a:endParaRPr lang="en-US" sz="2400" b="0" dirty="0"/>
        </a:p>
      </dgm:t>
    </dgm:pt>
    <dgm:pt modelId="{C9604C03-C2D3-4C5A-A884-B94D3F85557A}" type="parTrans" cxnId="{77AC928B-B937-45BD-A054-9CA33C42091C}">
      <dgm:prSet/>
      <dgm:spPr/>
      <dgm:t>
        <a:bodyPr/>
        <a:lstStyle/>
        <a:p>
          <a:endParaRPr lang="en-US" sz="2400"/>
        </a:p>
      </dgm:t>
    </dgm:pt>
    <dgm:pt modelId="{B010A409-FBE4-4500-9B14-9D2BB63A2087}" type="sibTrans" cxnId="{77AC928B-B937-45BD-A054-9CA33C42091C}">
      <dgm:prSet/>
      <dgm:spPr/>
      <dgm:t>
        <a:bodyPr/>
        <a:lstStyle/>
        <a:p>
          <a:endParaRPr lang="en-US" sz="2400"/>
        </a:p>
      </dgm:t>
    </dgm:pt>
    <dgm:pt modelId="{DCE5FBBE-01B4-4DAC-ACE2-F3548647820B}">
      <dgm:prSet custT="1"/>
      <dgm:spPr>
        <a:solidFill>
          <a:schemeClr val="accent6"/>
        </a:solidFill>
        <a:ln>
          <a:noFill/>
        </a:ln>
      </dgm:spPr>
      <dgm:t>
        <a:bodyPr lIns="91440" tIns="91440" anchor="t"/>
        <a:lstStyle/>
        <a:p>
          <a:r>
            <a:rPr lang="en-US" sz="2400" b="1" dirty="0" smtClean="0"/>
            <a:t>Didactic Presentation </a:t>
          </a:r>
          <a:endParaRPr lang="en-US" sz="2400" b="0" dirty="0"/>
        </a:p>
      </dgm:t>
    </dgm:pt>
    <dgm:pt modelId="{92700583-CE8C-494F-BB57-7B82BBC891B8}" type="parTrans" cxnId="{F9A67881-D6F0-4AB3-B979-523C6848721B}">
      <dgm:prSet/>
      <dgm:spPr/>
      <dgm:t>
        <a:bodyPr/>
        <a:lstStyle/>
        <a:p>
          <a:endParaRPr lang="en-US" sz="2400"/>
        </a:p>
      </dgm:t>
    </dgm:pt>
    <dgm:pt modelId="{4222F244-FB90-4A21-9ECB-B154FA082715}" type="sibTrans" cxnId="{F9A67881-D6F0-4AB3-B979-523C6848721B}">
      <dgm:prSet/>
      <dgm:spPr/>
      <dgm:t>
        <a:bodyPr/>
        <a:lstStyle/>
        <a:p>
          <a:endParaRPr lang="en-US" sz="2400"/>
        </a:p>
      </dgm:t>
    </dgm:pt>
    <dgm:pt modelId="{129D4C95-B8E2-4134-AF26-94FAEA8B7060}">
      <dgm:prSet custT="1"/>
      <dgm:spPr>
        <a:solidFill>
          <a:schemeClr val="bg2">
            <a:lumMod val="65000"/>
          </a:schemeClr>
        </a:solidFill>
        <a:ln>
          <a:noFill/>
        </a:ln>
      </dgm:spPr>
      <dgm:t>
        <a:bodyPr lIns="91440" tIns="91440" anchor="t"/>
        <a:lstStyle/>
        <a:p>
          <a:r>
            <a:rPr lang="en-US" sz="2400" b="1" dirty="0" smtClean="0"/>
            <a:t>Wrap-up and Reminders </a:t>
          </a:r>
          <a:endParaRPr lang="en-US" sz="2400" b="0" dirty="0"/>
        </a:p>
      </dgm:t>
    </dgm:pt>
    <dgm:pt modelId="{8E00505C-61F3-4DE2-AA9E-BC30BCD614A7}" type="parTrans" cxnId="{8146831B-516F-401E-A8D8-CA5260A93BD8}">
      <dgm:prSet/>
      <dgm:spPr/>
      <dgm:t>
        <a:bodyPr/>
        <a:lstStyle/>
        <a:p>
          <a:endParaRPr lang="en-US" sz="2400"/>
        </a:p>
      </dgm:t>
    </dgm:pt>
    <dgm:pt modelId="{464D5991-89AA-4354-B12E-384862CB354F}" type="sibTrans" cxnId="{8146831B-516F-401E-A8D8-CA5260A93BD8}">
      <dgm:prSet/>
      <dgm:spPr/>
      <dgm:t>
        <a:bodyPr/>
        <a:lstStyle/>
        <a:p>
          <a:endParaRPr lang="en-US" sz="2400"/>
        </a:p>
      </dgm:t>
    </dgm:pt>
    <dgm:pt modelId="{5BA25BD3-63A7-4A0E-98E3-4ED2AA4FC42C}" type="pres">
      <dgm:prSet presAssocID="{98AE3F2B-7A29-467C-A8C7-2E16C2076481}" presName="Name0" presStyleCnt="0">
        <dgm:presLayoutVars>
          <dgm:dir/>
          <dgm:animLvl val="lvl"/>
          <dgm:resizeHandles val="exact"/>
        </dgm:presLayoutVars>
      </dgm:prSet>
      <dgm:spPr/>
      <dgm:t>
        <a:bodyPr/>
        <a:lstStyle/>
        <a:p>
          <a:endParaRPr lang="en-US"/>
        </a:p>
      </dgm:t>
    </dgm:pt>
    <dgm:pt modelId="{34BF8495-BC1D-4CB2-9D67-697DA392AF19}" type="pres">
      <dgm:prSet presAssocID="{129D4C95-B8E2-4134-AF26-94FAEA8B7060}" presName="boxAndChildren" presStyleCnt="0"/>
      <dgm:spPr/>
    </dgm:pt>
    <dgm:pt modelId="{AA91059E-BCCB-4FE9-BD9B-3E2C1AC1E869}" type="pres">
      <dgm:prSet presAssocID="{129D4C95-B8E2-4134-AF26-94FAEA8B7060}" presName="parentTextBox" presStyleLbl="node1" presStyleIdx="0" presStyleCnt="6"/>
      <dgm:spPr/>
      <dgm:t>
        <a:bodyPr/>
        <a:lstStyle/>
        <a:p>
          <a:endParaRPr lang="en-US"/>
        </a:p>
      </dgm:t>
    </dgm:pt>
    <dgm:pt modelId="{D7449E76-3EB3-4BDD-8120-73A083530536}" type="pres">
      <dgm:prSet presAssocID="{4222F244-FB90-4A21-9ECB-B154FA082715}" presName="sp" presStyleCnt="0"/>
      <dgm:spPr/>
    </dgm:pt>
    <dgm:pt modelId="{B5A93C6A-C319-47AF-B01F-CF8C8BB1E904}" type="pres">
      <dgm:prSet presAssocID="{DCE5FBBE-01B4-4DAC-ACE2-F3548647820B}" presName="arrowAndChildren" presStyleCnt="0"/>
      <dgm:spPr/>
    </dgm:pt>
    <dgm:pt modelId="{F84FDA06-62CC-4A83-8A11-041546A1F88C}" type="pres">
      <dgm:prSet presAssocID="{DCE5FBBE-01B4-4DAC-ACE2-F3548647820B}" presName="parentTextArrow" presStyleLbl="node1" presStyleIdx="1" presStyleCnt="6"/>
      <dgm:spPr/>
      <dgm:t>
        <a:bodyPr/>
        <a:lstStyle/>
        <a:p>
          <a:endParaRPr lang="en-US"/>
        </a:p>
      </dgm:t>
    </dgm:pt>
    <dgm:pt modelId="{52A35C51-0C4A-4B59-923F-2388AE7C8B6B}" type="pres">
      <dgm:prSet presAssocID="{B010A409-FBE4-4500-9B14-9D2BB63A2087}" presName="sp" presStyleCnt="0"/>
      <dgm:spPr/>
    </dgm:pt>
    <dgm:pt modelId="{CB61F184-C474-4EEF-ACF9-A438CA1CFD89}" type="pres">
      <dgm:prSet presAssocID="{D2304084-6940-4881-B2E7-82CFCB3F5F5E}" presName="arrowAndChildren" presStyleCnt="0"/>
      <dgm:spPr/>
    </dgm:pt>
    <dgm:pt modelId="{E299416B-F6B0-41D3-A4E1-FCC9C7065383}" type="pres">
      <dgm:prSet presAssocID="{D2304084-6940-4881-B2E7-82CFCB3F5F5E}" presName="parentTextArrow" presStyleLbl="node1" presStyleIdx="2" presStyleCnt="6"/>
      <dgm:spPr/>
      <dgm:t>
        <a:bodyPr/>
        <a:lstStyle/>
        <a:p>
          <a:endParaRPr lang="en-US"/>
        </a:p>
      </dgm:t>
    </dgm:pt>
    <dgm:pt modelId="{D97EC7E8-F319-411A-A9BF-E56C52054660}" type="pres">
      <dgm:prSet presAssocID="{9025F605-9501-4161-ADC1-5E80A3ADE9DE}" presName="sp" presStyleCnt="0"/>
      <dgm:spPr/>
    </dgm:pt>
    <dgm:pt modelId="{70D90568-78C2-4C54-82B7-A24AA2EECBCF}" type="pres">
      <dgm:prSet presAssocID="{F7D7544A-B1D8-4F0B-B243-B82CCAC8F94B}" presName="arrowAndChildren" presStyleCnt="0"/>
      <dgm:spPr/>
    </dgm:pt>
    <dgm:pt modelId="{6E854710-9D96-4F5A-96C2-F1F91ED5B5FA}" type="pres">
      <dgm:prSet presAssocID="{F7D7544A-B1D8-4F0B-B243-B82CCAC8F94B}" presName="parentTextArrow" presStyleLbl="node1" presStyleIdx="3" presStyleCnt="6"/>
      <dgm:spPr/>
      <dgm:t>
        <a:bodyPr/>
        <a:lstStyle/>
        <a:p>
          <a:endParaRPr lang="en-US"/>
        </a:p>
      </dgm:t>
    </dgm:pt>
    <dgm:pt modelId="{39D5F209-E88F-46A8-81D4-8836D86873B6}" type="pres">
      <dgm:prSet presAssocID="{C7870A62-49FA-47D2-B31A-9DBCD99CDD02}" presName="sp" presStyleCnt="0"/>
      <dgm:spPr/>
    </dgm:pt>
    <dgm:pt modelId="{5E360651-291F-41E8-891E-D0E02F1AD717}" type="pres">
      <dgm:prSet presAssocID="{F1AD4FE7-F65C-4A96-B85E-B2C69A59FE8D}" presName="arrowAndChildren" presStyleCnt="0"/>
      <dgm:spPr/>
    </dgm:pt>
    <dgm:pt modelId="{D9F867FE-E4F5-4D1A-813F-1D34F37270E5}" type="pres">
      <dgm:prSet presAssocID="{F1AD4FE7-F65C-4A96-B85E-B2C69A59FE8D}" presName="parentTextArrow" presStyleLbl="node1" presStyleIdx="4" presStyleCnt="6"/>
      <dgm:spPr/>
      <dgm:t>
        <a:bodyPr/>
        <a:lstStyle/>
        <a:p>
          <a:endParaRPr lang="en-US"/>
        </a:p>
      </dgm:t>
    </dgm:pt>
    <dgm:pt modelId="{ED03140F-1514-43FC-AD9D-993C300DCE67}" type="pres">
      <dgm:prSet presAssocID="{A4509007-DCF2-48B4-93E2-54E36A731306}" presName="sp" presStyleCnt="0"/>
      <dgm:spPr/>
    </dgm:pt>
    <dgm:pt modelId="{447AAF91-220F-4562-BA99-EC97BEEE59A6}" type="pres">
      <dgm:prSet presAssocID="{8A8147C9-2738-4D59-8B19-AA260F98F8C3}" presName="arrowAndChildren" presStyleCnt="0"/>
      <dgm:spPr/>
    </dgm:pt>
    <dgm:pt modelId="{27EBA8EC-41A4-43C1-A9F2-DE8227A9BAE5}" type="pres">
      <dgm:prSet presAssocID="{8A8147C9-2738-4D59-8B19-AA260F98F8C3}" presName="parentTextArrow" presStyleLbl="node1" presStyleIdx="5" presStyleCnt="6" custLinFactNeighborX="-6905" custLinFactNeighborY="-265"/>
      <dgm:spPr/>
      <dgm:t>
        <a:bodyPr/>
        <a:lstStyle/>
        <a:p>
          <a:endParaRPr lang="en-US"/>
        </a:p>
      </dgm:t>
    </dgm:pt>
  </dgm:ptLst>
  <dgm:cxnLst>
    <dgm:cxn modelId="{8146831B-516F-401E-A8D8-CA5260A93BD8}" srcId="{98AE3F2B-7A29-467C-A8C7-2E16C2076481}" destId="{129D4C95-B8E2-4134-AF26-94FAEA8B7060}" srcOrd="5" destOrd="0" parTransId="{8E00505C-61F3-4DE2-AA9E-BC30BCD614A7}" sibTransId="{464D5991-89AA-4354-B12E-384862CB354F}"/>
    <dgm:cxn modelId="{05F0C3CD-F7C4-4179-90FF-33FF3828F389}" srcId="{98AE3F2B-7A29-467C-A8C7-2E16C2076481}" destId="{8A8147C9-2738-4D59-8B19-AA260F98F8C3}" srcOrd="0" destOrd="0" parTransId="{8149974E-4AC3-4B06-8A0F-BF1A367689D4}" sibTransId="{A4509007-DCF2-48B4-93E2-54E36A731306}"/>
    <dgm:cxn modelId="{3EEF6861-2BFF-4D4C-A468-FFDC947F738A}" srcId="{98AE3F2B-7A29-467C-A8C7-2E16C2076481}" destId="{F7D7544A-B1D8-4F0B-B243-B82CCAC8F94B}" srcOrd="2" destOrd="0" parTransId="{035BCFA1-6AC5-49A6-A82E-5ED357F39E08}" sibTransId="{9025F605-9501-4161-ADC1-5E80A3ADE9DE}"/>
    <dgm:cxn modelId="{D08E19D1-0649-4E21-8B07-3A14D45F6CBD}" type="presOf" srcId="{129D4C95-B8E2-4134-AF26-94FAEA8B7060}" destId="{AA91059E-BCCB-4FE9-BD9B-3E2C1AC1E869}" srcOrd="0" destOrd="0" presId="urn:microsoft.com/office/officeart/2005/8/layout/process4"/>
    <dgm:cxn modelId="{77AC928B-B937-45BD-A054-9CA33C42091C}" srcId="{98AE3F2B-7A29-467C-A8C7-2E16C2076481}" destId="{D2304084-6940-4881-B2E7-82CFCB3F5F5E}" srcOrd="3" destOrd="0" parTransId="{C9604C03-C2D3-4C5A-A884-B94D3F85557A}" sibTransId="{B010A409-FBE4-4500-9B14-9D2BB63A2087}"/>
    <dgm:cxn modelId="{D2D0C4E1-3DB9-41B7-A528-172BF479C06C}" type="presOf" srcId="{98AE3F2B-7A29-467C-A8C7-2E16C2076481}" destId="{5BA25BD3-63A7-4A0E-98E3-4ED2AA4FC42C}" srcOrd="0" destOrd="0" presId="urn:microsoft.com/office/officeart/2005/8/layout/process4"/>
    <dgm:cxn modelId="{FC661173-BFB3-40CC-AD35-AAA7BB845069}" type="presOf" srcId="{DCE5FBBE-01B4-4DAC-ACE2-F3548647820B}" destId="{F84FDA06-62CC-4A83-8A11-041546A1F88C}" srcOrd="0" destOrd="0" presId="urn:microsoft.com/office/officeart/2005/8/layout/process4"/>
    <dgm:cxn modelId="{F9A67881-D6F0-4AB3-B979-523C6848721B}" srcId="{98AE3F2B-7A29-467C-A8C7-2E16C2076481}" destId="{DCE5FBBE-01B4-4DAC-ACE2-F3548647820B}" srcOrd="4" destOrd="0" parTransId="{92700583-CE8C-494F-BB57-7B82BBC891B8}" sibTransId="{4222F244-FB90-4A21-9ECB-B154FA082715}"/>
    <dgm:cxn modelId="{D7AF0541-9DE3-45D9-B6AA-CFD9E0121259}" type="presOf" srcId="{D2304084-6940-4881-B2E7-82CFCB3F5F5E}" destId="{E299416B-F6B0-41D3-A4E1-FCC9C7065383}" srcOrd="0" destOrd="0" presId="urn:microsoft.com/office/officeart/2005/8/layout/process4"/>
    <dgm:cxn modelId="{F709669A-88A0-43DF-9488-DCE73BA4F4F6}" srcId="{98AE3F2B-7A29-467C-A8C7-2E16C2076481}" destId="{F1AD4FE7-F65C-4A96-B85E-B2C69A59FE8D}" srcOrd="1" destOrd="0" parTransId="{52F1EC57-5364-43E7-8AEA-455FFA7CF111}" sibTransId="{C7870A62-49FA-47D2-B31A-9DBCD99CDD02}"/>
    <dgm:cxn modelId="{6D5CFB06-51A2-47D3-B732-1AD5F9E4BF98}" type="presOf" srcId="{F1AD4FE7-F65C-4A96-B85E-B2C69A59FE8D}" destId="{D9F867FE-E4F5-4D1A-813F-1D34F37270E5}" srcOrd="0" destOrd="0" presId="urn:microsoft.com/office/officeart/2005/8/layout/process4"/>
    <dgm:cxn modelId="{07AD715F-28E4-4539-AF9B-6A137152EE7D}" type="presOf" srcId="{F7D7544A-B1D8-4F0B-B243-B82CCAC8F94B}" destId="{6E854710-9D96-4F5A-96C2-F1F91ED5B5FA}" srcOrd="0" destOrd="0" presId="urn:microsoft.com/office/officeart/2005/8/layout/process4"/>
    <dgm:cxn modelId="{A7EE91EC-C38F-4288-A973-2F94C8905979}" type="presOf" srcId="{8A8147C9-2738-4D59-8B19-AA260F98F8C3}" destId="{27EBA8EC-41A4-43C1-A9F2-DE8227A9BAE5}" srcOrd="0" destOrd="0" presId="urn:microsoft.com/office/officeart/2005/8/layout/process4"/>
    <dgm:cxn modelId="{10CB0823-6C0E-4377-B172-DD403600DC5F}" type="presParOf" srcId="{5BA25BD3-63A7-4A0E-98E3-4ED2AA4FC42C}" destId="{34BF8495-BC1D-4CB2-9D67-697DA392AF19}" srcOrd="0" destOrd="0" presId="urn:microsoft.com/office/officeart/2005/8/layout/process4"/>
    <dgm:cxn modelId="{DED724A1-91DC-47E8-9557-6B1CD2DE7DB0}" type="presParOf" srcId="{34BF8495-BC1D-4CB2-9D67-697DA392AF19}" destId="{AA91059E-BCCB-4FE9-BD9B-3E2C1AC1E869}" srcOrd="0" destOrd="0" presId="urn:microsoft.com/office/officeart/2005/8/layout/process4"/>
    <dgm:cxn modelId="{F8CEDCBD-4F31-4340-8783-9B28D43394B7}" type="presParOf" srcId="{5BA25BD3-63A7-4A0E-98E3-4ED2AA4FC42C}" destId="{D7449E76-3EB3-4BDD-8120-73A083530536}" srcOrd="1" destOrd="0" presId="urn:microsoft.com/office/officeart/2005/8/layout/process4"/>
    <dgm:cxn modelId="{1390FC7B-E3F6-4878-A34E-3703C2240A11}" type="presParOf" srcId="{5BA25BD3-63A7-4A0E-98E3-4ED2AA4FC42C}" destId="{B5A93C6A-C319-47AF-B01F-CF8C8BB1E904}" srcOrd="2" destOrd="0" presId="urn:microsoft.com/office/officeart/2005/8/layout/process4"/>
    <dgm:cxn modelId="{11906221-A5B3-4954-9166-B1F094DC30C4}" type="presParOf" srcId="{B5A93C6A-C319-47AF-B01F-CF8C8BB1E904}" destId="{F84FDA06-62CC-4A83-8A11-041546A1F88C}" srcOrd="0" destOrd="0" presId="urn:microsoft.com/office/officeart/2005/8/layout/process4"/>
    <dgm:cxn modelId="{A9969490-B0AE-453D-A57C-13A8F97DE030}" type="presParOf" srcId="{5BA25BD3-63A7-4A0E-98E3-4ED2AA4FC42C}" destId="{52A35C51-0C4A-4B59-923F-2388AE7C8B6B}" srcOrd="3" destOrd="0" presId="urn:microsoft.com/office/officeart/2005/8/layout/process4"/>
    <dgm:cxn modelId="{30FFE0DA-720D-40D6-900C-67C3DAAF8224}" type="presParOf" srcId="{5BA25BD3-63A7-4A0E-98E3-4ED2AA4FC42C}" destId="{CB61F184-C474-4EEF-ACF9-A438CA1CFD89}" srcOrd="4" destOrd="0" presId="urn:microsoft.com/office/officeart/2005/8/layout/process4"/>
    <dgm:cxn modelId="{0D88B836-F705-4BA2-98BA-FB88CF08F3A9}" type="presParOf" srcId="{CB61F184-C474-4EEF-ACF9-A438CA1CFD89}" destId="{E299416B-F6B0-41D3-A4E1-FCC9C7065383}" srcOrd="0" destOrd="0" presId="urn:microsoft.com/office/officeart/2005/8/layout/process4"/>
    <dgm:cxn modelId="{3D3F9D75-8BFA-4B64-9DE8-997F75BAC237}" type="presParOf" srcId="{5BA25BD3-63A7-4A0E-98E3-4ED2AA4FC42C}" destId="{D97EC7E8-F319-411A-A9BF-E56C52054660}" srcOrd="5" destOrd="0" presId="urn:microsoft.com/office/officeart/2005/8/layout/process4"/>
    <dgm:cxn modelId="{BD9BD56F-5B7D-4FAA-AD4E-FB343908C9A1}" type="presParOf" srcId="{5BA25BD3-63A7-4A0E-98E3-4ED2AA4FC42C}" destId="{70D90568-78C2-4C54-82B7-A24AA2EECBCF}" srcOrd="6" destOrd="0" presId="urn:microsoft.com/office/officeart/2005/8/layout/process4"/>
    <dgm:cxn modelId="{9B724635-3D8C-400F-9A5C-D1D208E5BAE0}" type="presParOf" srcId="{70D90568-78C2-4C54-82B7-A24AA2EECBCF}" destId="{6E854710-9D96-4F5A-96C2-F1F91ED5B5FA}" srcOrd="0" destOrd="0" presId="urn:microsoft.com/office/officeart/2005/8/layout/process4"/>
    <dgm:cxn modelId="{591F8893-CE3B-40F5-9810-A54F3C0970C7}" type="presParOf" srcId="{5BA25BD3-63A7-4A0E-98E3-4ED2AA4FC42C}" destId="{39D5F209-E88F-46A8-81D4-8836D86873B6}" srcOrd="7" destOrd="0" presId="urn:microsoft.com/office/officeart/2005/8/layout/process4"/>
    <dgm:cxn modelId="{D8942AE9-27DD-4283-89B4-B1EF9313D6E9}" type="presParOf" srcId="{5BA25BD3-63A7-4A0E-98E3-4ED2AA4FC42C}" destId="{5E360651-291F-41E8-891E-D0E02F1AD717}" srcOrd="8" destOrd="0" presId="urn:microsoft.com/office/officeart/2005/8/layout/process4"/>
    <dgm:cxn modelId="{27079A0F-15E6-4FE8-9554-84245A05448D}" type="presParOf" srcId="{5E360651-291F-41E8-891E-D0E02F1AD717}" destId="{D9F867FE-E4F5-4D1A-813F-1D34F37270E5}" srcOrd="0" destOrd="0" presId="urn:microsoft.com/office/officeart/2005/8/layout/process4"/>
    <dgm:cxn modelId="{25E86C4C-F8A7-4309-8E86-956A3669E910}" type="presParOf" srcId="{5BA25BD3-63A7-4A0E-98E3-4ED2AA4FC42C}" destId="{ED03140F-1514-43FC-AD9D-993C300DCE67}" srcOrd="9" destOrd="0" presId="urn:microsoft.com/office/officeart/2005/8/layout/process4"/>
    <dgm:cxn modelId="{1F02AFCA-4948-4618-BCCE-20A977FE8D0E}" type="presParOf" srcId="{5BA25BD3-63A7-4A0E-98E3-4ED2AA4FC42C}" destId="{447AAF91-220F-4562-BA99-EC97BEEE59A6}" srcOrd="10" destOrd="0" presId="urn:microsoft.com/office/officeart/2005/8/layout/process4"/>
    <dgm:cxn modelId="{15084D43-95AC-4522-95F3-DEBCD44669AC}" type="presParOf" srcId="{447AAF91-220F-4562-BA99-EC97BEEE59A6}" destId="{27EBA8EC-41A4-43C1-A9F2-DE8227A9BAE5}" srcOrd="0" destOrd="0" presId="urn:microsoft.com/office/officeart/2005/8/layout/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1059E-BCCB-4FE9-BD9B-3E2C1AC1E869}">
      <dsp:nvSpPr>
        <dsp:cNvPr id="0" name=""/>
        <dsp:cNvSpPr/>
      </dsp:nvSpPr>
      <dsp:spPr>
        <a:xfrm>
          <a:off x="0" y="4406877"/>
          <a:ext cx="6648928" cy="578400"/>
        </a:xfrm>
        <a:prstGeom prst="rect">
          <a:avLst/>
        </a:prstGeom>
        <a:solidFill>
          <a:schemeClr val="bg2">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Wrap-up and Reminders </a:t>
          </a:r>
          <a:endParaRPr lang="en-US" sz="2400" b="0" kern="1200" dirty="0"/>
        </a:p>
      </dsp:txBody>
      <dsp:txXfrm>
        <a:off x="0" y="4406877"/>
        <a:ext cx="6648928" cy="578400"/>
      </dsp:txXfrm>
    </dsp:sp>
    <dsp:sp modelId="{F84FDA06-62CC-4A83-8A11-041546A1F88C}">
      <dsp:nvSpPr>
        <dsp:cNvPr id="0" name=""/>
        <dsp:cNvSpPr/>
      </dsp:nvSpPr>
      <dsp:spPr>
        <a:xfrm rot="10800000">
          <a:off x="0" y="3525973"/>
          <a:ext cx="6648928" cy="889579"/>
        </a:xfrm>
        <a:prstGeom prst="upArrowCallout">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Didactic Presentation </a:t>
          </a:r>
          <a:endParaRPr lang="en-US" sz="2400" b="0" kern="1200" dirty="0"/>
        </a:p>
      </dsp:txBody>
      <dsp:txXfrm rot="10800000">
        <a:off x="0" y="3525973"/>
        <a:ext cx="6648928" cy="578022"/>
      </dsp:txXfrm>
    </dsp:sp>
    <dsp:sp modelId="{E299416B-F6B0-41D3-A4E1-FCC9C7065383}">
      <dsp:nvSpPr>
        <dsp:cNvPr id="0" name=""/>
        <dsp:cNvSpPr/>
      </dsp:nvSpPr>
      <dsp:spPr>
        <a:xfrm rot="10800000">
          <a:off x="0" y="2645070"/>
          <a:ext cx="6648928" cy="889579"/>
        </a:xfrm>
        <a:prstGeom prst="upArrowCallout">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Case Discussion and Recommendations </a:t>
          </a:r>
          <a:endParaRPr lang="en-US" sz="2400" b="0" kern="1200" dirty="0"/>
        </a:p>
      </dsp:txBody>
      <dsp:txXfrm rot="10800000">
        <a:off x="0" y="2645070"/>
        <a:ext cx="6648928" cy="578022"/>
      </dsp:txXfrm>
    </dsp:sp>
    <dsp:sp modelId="{6E854710-9D96-4F5A-96C2-F1F91ED5B5FA}">
      <dsp:nvSpPr>
        <dsp:cNvPr id="0" name=""/>
        <dsp:cNvSpPr/>
      </dsp:nvSpPr>
      <dsp:spPr>
        <a:xfrm rot="10800000">
          <a:off x="0" y="1764166"/>
          <a:ext cx="6648928" cy="889579"/>
        </a:xfrm>
        <a:prstGeom prst="upArrowCallou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Clarifying Questions </a:t>
          </a:r>
          <a:endParaRPr lang="en-US" sz="2400" b="0" kern="1200" dirty="0"/>
        </a:p>
      </dsp:txBody>
      <dsp:txXfrm rot="10800000">
        <a:off x="0" y="1764166"/>
        <a:ext cx="6648928" cy="578022"/>
      </dsp:txXfrm>
    </dsp:sp>
    <dsp:sp modelId="{D9F867FE-E4F5-4D1A-813F-1D34F37270E5}">
      <dsp:nvSpPr>
        <dsp:cNvPr id="0" name=""/>
        <dsp:cNvSpPr/>
      </dsp:nvSpPr>
      <dsp:spPr>
        <a:xfrm rot="10800000">
          <a:off x="0" y="883262"/>
          <a:ext cx="6648928" cy="889579"/>
        </a:xfrm>
        <a:prstGeom prst="upArrowCallou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Case Presentation </a:t>
          </a:r>
          <a:r>
            <a:rPr lang="en-US" sz="2400" b="0" kern="1200" dirty="0" smtClean="0"/>
            <a:t> </a:t>
          </a:r>
          <a:endParaRPr lang="en-US" sz="2400" b="0" kern="1200" dirty="0"/>
        </a:p>
      </dsp:txBody>
      <dsp:txXfrm rot="10800000">
        <a:off x="0" y="883262"/>
        <a:ext cx="6648928" cy="578022"/>
      </dsp:txXfrm>
    </dsp:sp>
    <dsp:sp modelId="{27EBA8EC-41A4-43C1-A9F2-DE8227A9BAE5}">
      <dsp:nvSpPr>
        <dsp:cNvPr id="0" name=""/>
        <dsp:cNvSpPr/>
      </dsp:nvSpPr>
      <dsp:spPr>
        <a:xfrm rot="10800000">
          <a:off x="0" y="1"/>
          <a:ext cx="6648928" cy="889579"/>
        </a:xfrm>
        <a:prstGeom prst="upArrowCallou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Welcome &amp; Introductions </a:t>
          </a:r>
          <a:endParaRPr lang="en-US" sz="2400" b="0" kern="1200" dirty="0"/>
        </a:p>
      </dsp:txBody>
      <dsp:txXfrm rot="10800000">
        <a:off x="0" y="1"/>
        <a:ext cx="6648928" cy="5780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9AE0E5-F387-4D3A-ABDD-B7146163A207}" type="datetimeFigureOut">
              <a:rPr lang="en-US" smtClean="0"/>
              <a:t>6/15/2023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478389E-545C-4796-B214-02DFD072E85A}" type="slidenum">
              <a:rPr lang="en-US" smtClean="0"/>
              <a:t>‹#›</a:t>
            </a:fld>
            <a:endParaRPr lang="en-US" dirty="0"/>
          </a:p>
        </p:txBody>
      </p:sp>
    </p:spTree>
    <p:extLst>
      <p:ext uri="{BB962C8B-B14F-4D97-AF65-F5344CB8AC3E}">
        <p14:creationId xmlns:p14="http://schemas.microsoft.com/office/powerpoint/2010/main" val="1535124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FC9D03-22F2-47AC-9740-98A6F5B4D57F}" type="datetimeFigureOut">
              <a:rPr lang="en-US" smtClean="0"/>
              <a:t>6/15/2023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B00CC4-5F2C-465B-802B-BD0EDD713886}" type="slidenum">
              <a:rPr lang="en-US" smtClean="0"/>
              <a:t>‹#›</a:t>
            </a:fld>
            <a:endParaRPr lang="en-US" dirty="0"/>
          </a:p>
        </p:txBody>
      </p:sp>
    </p:spTree>
    <p:extLst>
      <p:ext uri="{BB962C8B-B14F-4D97-AF65-F5344CB8AC3E}">
        <p14:creationId xmlns:p14="http://schemas.microsoft.com/office/powerpoint/2010/main" val="52464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a:t>
            </a:fld>
            <a:endParaRPr lang="en-US" dirty="0"/>
          </a:p>
        </p:txBody>
      </p:sp>
    </p:spTree>
    <p:extLst>
      <p:ext uri="{BB962C8B-B14F-4D97-AF65-F5344CB8AC3E}">
        <p14:creationId xmlns:p14="http://schemas.microsoft.com/office/powerpoint/2010/main" val="373845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session begins with introductions of all participants. Participants then present a pre-submitted case for discussion by the entire group, using de-identified information only. Recommendations are summarized verbally at the conclusion of a case presentation, transcribed, and forwarded in writing to the healthcare provider whose case was discussed. Following the case presentation and subsequent recommendations, there will be a short 10-15 minute formal didactic presentation on a scheduled topic by Hub Team members or other subject matter experts. After the didactic presentation, we wrap up the session and may give some announcements. </a:t>
            </a:r>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11</a:t>
            </a:fld>
            <a:endParaRPr lang="en-US" dirty="0"/>
          </a:p>
        </p:txBody>
      </p:sp>
    </p:spTree>
    <p:extLst>
      <p:ext uri="{BB962C8B-B14F-4D97-AF65-F5344CB8AC3E}">
        <p14:creationId xmlns:p14="http://schemas.microsoft.com/office/powerpoint/2010/main" val="470902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offer continuing</a:t>
            </a:r>
            <a:r>
              <a:rPr lang="en-US" baseline="0" dirty="0" smtClean="0"/>
              <a:t> education credits for several types of providers. </a:t>
            </a:r>
            <a:r>
              <a:rPr lang="en-US" dirty="0" smtClean="0"/>
              <a:t>In order to obtain CEUs we require that participants attend at least 30-45 minutes of the 1 hour session, put their contact information in the chat box for attendance, and complete the post-session survey by the deadline after each session. The link for to obtain CEU credits is</a:t>
            </a:r>
            <a:r>
              <a:rPr lang="en-US" baseline="0" dirty="0" smtClean="0"/>
              <a:t> </a:t>
            </a:r>
            <a:r>
              <a:rPr lang="en-US" dirty="0" smtClean="0"/>
              <a:t>provided in the chat box during the session and via email after each session.</a:t>
            </a:r>
            <a:r>
              <a:rPr lang="en-US" baseline="0" dirty="0" smtClean="0"/>
              <a:t> </a:t>
            </a:r>
            <a:r>
              <a:rPr lang="en-US" dirty="0" smtClean="0"/>
              <a:t>In support of improving patient care, this activity has been planned and implemented by the Louisiana Department of Health, Bureau of Chronic Disease Prevention and Healthcare Access and Project ECHO®. </a:t>
            </a:r>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12</a:t>
            </a:fld>
            <a:endParaRPr lang="en-US" dirty="0"/>
          </a:p>
        </p:txBody>
      </p:sp>
    </p:spTree>
    <p:extLst>
      <p:ext uri="{BB962C8B-B14F-4D97-AF65-F5344CB8AC3E}">
        <p14:creationId xmlns:p14="http://schemas.microsoft.com/office/powerpoint/2010/main" val="243533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Participatio</a:t>
            </a:r>
            <a:r>
              <a:rPr lang="en-US" sz="1200" kern="1200" baseline="0" dirty="0" smtClean="0">
                <a:solidFill>
                  <a:schemeClr val="tx1"/>
                </a:solidFill>
                <a:effectLst/>
                <a:latin typeface="+mn-lt"/>
                <a:ea typeface="+mn-ea"/>
                <a:cs typeface="+mn-cs"/>
              </a:rPr>
              <a:t>n requirements for all ECHO projects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dirty="0" smtClean="0"/>
              <a:t>Each individual provider must complete one</a:t>
            </a:r>
            <a:r>
              <a:rPr lang="en-US" baseline="0" dirty="0" smtClean="0"/>
              <a:t> pre-survey and one post-survey</a:t>
            </a:r>
            <a:r>
              <a:rPr lang="en-US" dirty="0" smtClean="0"/>
              <a:t> to assess efficacy of the program</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Attend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actively engage in at least 50% of sessions </a:t>
            </a:r>
          </a:p>
          <a:p>
            <a:pPr lvl="0"/>
            <a:r>
              <a:rPr lang="en-US" sz="1200" kern="1200" dirty="0" smtClean="0">
                <a:solidFill>
                  <a:schemeClr val="tx1"/>
                </a:solidFill>
                <a:effectLst/>
                <a:latin typeface="+mn-lt"/>
                <a:ea typeface="+mn-ea"/>
                <a:cs typeface="+mn-cs"/>
              </a:rPr>
              <a:t>- When requested, present at least 1 patient case during the calendar year; but you are allowed to submit</a:t>
            </a:r>
            <a:r>
              <a:rPr lang="en-US" sz="1200" kern="1200" baseline="0" dirty="0" smtClean="0">
                <a:solidFill>
                  <a:schemeClr val="tx1"/>
                </a:solidFill>
                <a:effectLst/>
                <a:latin typeface="+mn-lt"/>
                <a:ea typeface="+mn-ea"/>
                <a:cs typeface="+mn-cs"/>
              </a:rPr>
              <a:t> more than one case if we have openings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Individual providers must complete post-session surveys in order to obtain </a:t>
            </a:r>
            <a:r>
              <a:rPr lang="en-US" dirty="0" smtClean="0"/>
              <a:t>FREE </a:t>
            </a:r>
            <a:r>
              <a:rPr lang="en-US" sz="1200" kern="1200" dirty="0" smtClean="0">
                <a:solidFill>
                  <a:schemeClr val="tx1"/>
                </a:solidFill>
                <a:effectLst/>
                <a:latin typeface="+mn-lt"/>
                <a:ea typeface="+mn-ea"/>
                <a:cs typeface="+mn-cs"/>
              </a:rPr>
              <a:t>continuing education credits</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13</a:t>
            </a:fld>
            <a:endParaRPr lang="en-US" dirty="0"/>
          </a:p>
        </p:txBody>
      </p:sp>
    </p:spTree>
    <p:extLst>
      <p:ext uri="{BB962C8B-B14F-4D97-AF65-F5344CB8AC3E}">
        <p14:creationId xmlns:p14="http://schemas.microsoft.com/office/powerpoint/2010/main" val="1787349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Diabetes ECHO is designed to provide a consultative link between specialists and community clinicians throughout the state. Its goal is to provide consultations through case review of patients living with diabetes and to train primary care clinicians to become experts in the care and management of diabetes and diabetes-related conditions so that patients can receive timely treatment in their own communities. The</a:t>
            </a:r>
            <a:r>
              <a:rPr lang="en-US" baseline="0" dirty="0" smtClean="0"/>
              <a:t> goal is the i</a:t>
            </a:r>
            <a:r>
              <a:rPr lang="en-US" dirty="0" smtClean="0"/>
              <a:t>ncrease provider confidence and self-efficacy in treating patients with diabetes. We</a:t>
            </a:r>
            <a:r>
              <a:rPr lang="en-US" baseline="0" dirty="0" smtClean="0"/>
              <a:t> also aim to i</a:t>
            </a:r>
            <a:r>
              <a:rPr lang="en-US" dirty="0" smtClean="0"/>
              <a:t>mprove A1c control and other health outcomes among adults with known diagnosis of diabetes. Sessions are held every other Thursday of each month from noon-1:00 PM. Physicians, physician assistants, nurses, nurse practitioners and pharmacists are able to obtain CEUs for their participation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14</a:t>
            </a:fld>
            <a:endParaRPr lang="en-US" dirty="0"/>
          </a:p>
        </p:txBody>
      </p:sp>
    </p:spTree>
    <p:extLst>
      <p:ext uri="{BB962C8B-B14F-4D97-AF65-F5344CB8AC3E}">
        <p14:creationId xmlns:p14="http://schemas.microsoft.com/office/powerpoint/2010/main" val="848975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Louisiana has a history of poor access to oral health services including dental care. In Louisiana, 86% of our parishes are Dental Health Professional Shortage Areas, meaning the majority of our state does not have access to the dental care they need. By mobilizing diverse providers and collaborative efforts, this will improve access to preventative oral health care in Louisiana and therefore improve the lives of underserved Louisianans. This project will provide dentists with the knowledge and support they need to manage patients in Dental HPSAs. Any Louisiana healthcare provider who works directly with patients living with oral health issues or has an interest in expanding their knowledge base can participate. We also aim to tie</a:t>
            </a:r>
            <a:r>
              <a:rPr lang="en-US" baseline="0" dirty="0" smtClean="0"/>
              <a:t> in medical/dental integration with this provider education. </a:t>
            </a:r>
            <a:r>
              <a:rPr lang="en-US" dirty="0" smtClean="0"/>
              <a:t>Sessions are held on the third Friday</a:t>
            </a:r>
            <a:r>
              <a:rPr lang="en-US" baseline="0" dirty="0" smtClean="0"/>
              <a:t> </a:t>
            </a:r>
            <a:r>
              <a:rPr lang="en-US" dirty="0" smtClean="0"/>
              <a:t>of each month</a:t>
            </a:r>
            <a:r>
              <a:rPr lang="en-US" baseline="0" dirty="0" smtClean="0"/>
              <a:t> from 3:00 PM-4:00PM</a:t>
            </a:r>
            <a:r>
              <a:rPr lang="en-US" dirty="0" smtClean="0"/>
              <a:t>. Dentists and dental hygienists are able to obtain CEUs for participation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15</a:t>
            </a:fld>
            <a:endParaRPr lang="en-US" dirty="0"/>
          </a:p>
        </p:txBody>
      </p:sp>
    </p:spTree>
    <p:extLst>
      <p:ext uri="{BB962C8B-B14F-4D97-AF65-F5344CB8AC3E}">
        <p14:creationId xmlns:p14="http://schemas.microsoft.com/office/powerpoint/2010/main" val="205758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Well-Ahead Louisiana has partnered with Diabetes Training and Technical Assistance Center (DTTAC) at Emory University. During each session, participants will discuss and help determine the best way to support a National Diabetes Prevention Program participant. This project enables coaches to expand their knowledge and more confidently support program participants, creates a supportive network of peers and community of practice and learning. The subject matter experts at DTTAC will serve as mentors and colleagues, sharing their knowledge and expertise with participants, and also present educational presentations during each session. Sessions are held on the Second Wednesday of each month from 1:00 PM-2:00PM. Certified Health and Education</a:t>
            </a:r>
            <a:r>
              <a:rPr lang="en-US" baseline="0" dirty="0" smtClean="0"/>
              <a:t> Specialists </a:t>
            </a:r>
            <a:r>
              <a:rPr lang="en-US" dirty="0" smtClean="0"/>
              <a:t>are able to obtain CEUs for participation</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16</a:t>
            </a:fld>
            <a:endParaRPr lang="en-US" dirty="0"/>
          </a:p>
        </p:txBody>
      </p:sp>
    </p:spTree>
    <p:extLst>
      <p:ext uri="{BB962C8B-B14F-4D97-AF65-F5344CB8AC3E}">
        <p14:creationId xmlns:p14="http://schemas.microsoft.com/office/powerpoint/2010/main" val="2188894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Our evaluation team, rigorously evaluates our programs and participant knowledge and satisfaction.</a:t>
            </a:r>
            <a:r>
              <a:rPr lang="en-US" sz="1200" b="0" kern="1200" baseline="0" dirty="0" smtClean="0">
                <a:solidFill>
                  <a:schemeClr val="tx1"/>
                </a:solidFill>
                <a:effectLst/>
                <a:latin typeface="+mn-lt"/>
                <a:ea typeface="+mn-ea"/>
                <a:cs typeface="+mn-cs"/>
              </a:rPr>
              <a:t> This has provided us with great feedback about our program and its impact. </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Participants increased their knowledge 26% after participating in the ECHO </a:t>
            </a:r>
          </a:p>
          <a:p>
            <a:pPr marL="171450" indent="-171450">
              <a:buFont typeface="Arial" panose="020B0604020202020204" pitchFamily="34" charset="0"/>
              <a:buChar char="•"/>
            </a:pPr>
            <a:r>
              <a:rPr lang="en-US" b="0" dirty="0" smtClean="0"/>
              <a:t>96% say they probably or definitely will use what they learned in the sessions in their work</a:t>
            </a:r>
          </a:p>
          <a:p>
            <a:pPr marL="171450" indent="-171450">
              <a:buFont typeface="Arial" panose="020B0604020202020204" pitchFamily="34" charset="0"/>
              <a:buChar char="•"/>
            </a:pPr>
            <a:r>
              <a:rPr lang="en-US" b="0" dirty="0" smtClean="0"/>
              <a:t>Common examples of how they will use what they have learned include: utilizing resources from the sessions, better understanding of diabetes medications, collaboration with other staff and team members, and better understanding patient’s barriers </a:t>
            </a:r>
          </a:p>
        </p:txBody>
      </p:sp>
      <p:sp>
        <p:nvSpPr>
          <p:cNvPr id="4" name="Slide Number Placeholder 3"/>
          <p:cNvSpPr>
            <a:spLocks noGrp="1"/>
          </p:cNvSpPr>
          <p:nvPr>
            <p:ph type="sldNum" sz="quarter" idx="10"/>
          </p:nvPr>
        </p:nvSpPr>
        <p:spPr/>
        <p:txBody>
          <a:bodyPr/>
          <a:lstStyle/>
          <a:p>
            <a:fld id="{32B00CC4-5F2C-465B-802B-BD0EDD713886}" type="slidenum">
              <a:rPr lang="en-US" smtClean="0"/>
              <a:t>17</a:t>
            </a:fld>
            <a:endParaRPr lang="en-US" dirty="0"/>
          </a:p>
        </p:txBody>
      </p:sp>
    </p:spTree>
    <p:extLst>
      <p:ext uri="{BB962C8B-B14F-4D97-AF65-F5344CB8AC3E}">
        <p14:creationId xmlns:p14="http://schemas.microsoft.com/office/powerpoint/2010/main" val="463702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 shows that 71.4% of respondents stated that in the next 3 months they were likely to use new information learned in the ECHO program while treating their patients. </a:t>
            </a:r>
            <a:r>
              <a:rPr lang="en-US" dirty="0" smtClean="0"/>
              <a:t>Participants have stated</a:t>
            </a:r>
            <a:r>
              <a:rPr lang="en-US" baseline="0" dirty="0" smtClean="0"/>
              <a:t> that i</a:t>
            </a:r>
            <a:r>
              <a:rPr lang="en-US" dirty="0" smtClean="0"/>
              <a:t>ncreasing their knowledge by attending each session, better prepares them to educate and care for their patients.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18</a:t>
            </a:fld>
            <a:endParaRPr lang="en-US" dirty="0"/>
          </a:p>
        </p:txBody>
      </p:sp>
    </p:spTree>
    <p:extLst>
      <p:ext uri="{BB962C8B-B14F-4D97-AF65-F5344CB8AC3E}">
        <p14:creationId xmlns:p14="http://schemas.microsoft.com/office/powerpoint/2010/main" val="1310397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conduct the ECHO evaluation we use a combination of quantitative and qualitative tools and methods. Our evaluation</a:t>
            </a:r>
            <a:r>
              <a:rPr lang="en-US" baseline="0" dirty="0" smtClean="0"/>
              <a:t> measures have shown that providers learn from one another and build a supportive network due to their participation in our program. They report gaining knowledge, education and strategies from Project ECHO. </a:t>
            </a:r>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19</a:t>
            </a:fld>
            <a:endParaRPr lang="en-US" dirty="0"/>
          </a:p>
        </p:txBody>
      </p:sp>
    </p:spTree>
    <p:extLst>
      <p:ext uri="{BB962C8B-B14F-4D97-AF65-F5344CB8AC3E}">
        <p14:creationId xmlns:p14="http://schemas.microsoft.com/office/powerpoint/2010/main" val="114992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testimonial from one of</a:t>
            </a:r>
            <a:r>
              <a:rPr lang="en-US" baseline="0" dirty="0" smtClean="0"/>
              <a:t> our Diabetes ECHO participants this year. The knowledge this individual gained during our sessions improved health outcomes for their patients with elevated A1c’s. This reduces the need for the patient to travel outside of their community for specialty care. </a:t>
            </a:r>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20</a:t>
            </a:fld>
            <a:endParaRPr lang="en-US" dirty="0"/>
          </a:p>
        </p:txBody>
      </p:sp>
    </p:spTree>
    <p:extLst>
      <p:ext uri="{BB962C8B-B14F-4D97-AF65-F5344CB8AC3E}">
        <p14:creationId xmlns:p14="http://schemas.microsoft.com/office/powerpoint/2010/main" val="202536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2</a:t>
            </a:fld>
            <a:endParaRPr lang="en-US" dirty="0"/>
          </a:p>
        </p:txBody>
      </p:sp>
    </p:spTree>
    <p:extLst>
      <p:ext uri="{BB962C8B-B14F-4D97-AF65-F5344CB8AC3E}">
        <p14:creationId xmlns:p14="http://schemas.microsoft.com/office/powerpoint/2010/main" val="1078425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takeaways</a:t>
            </a:r>
            <a:r>
              <a:rPr lang="en-US" baseline="0" dirty="0" smtClean="0"/>
              <a:t> from my presentation. I hope you’ve received an overview of project ECHO, what it is, how it works, and the benefits of participating. </a:t>
            </a:r>
          </a:p>
          <a:p>
            <a:endParaRPr lang="en-US" baseline="0" dirty="0" smtClean="0"/>
          </a:p>
          <a:p>
            <a:r>
              <a:rPr lang="en-US" dirty="0" smtClean="0"/>
              <a:t>There is an increasing need for organizations to utilize high-quality tele mentoring models to support workforce development and mentorship. The ECHO model supports ongoing learning and support for clinicians so they can provide the best possible care to their patients in their communities, reducing the need for patients to travel outside of their communities to see specialists. The model helps to create a supportive network of providers through knowledge sharing and relationship development. Participants are encouraged to attend as many sessions as possible to get the full benefits of the program.</a:t>
            </a:r>
          </a:p>
          <a:p>
            <a:endParaRPr lang="en-US" dirty="0" smtClean="0"/>
          </a:p>
          <a:p>
            <a:r>
              <a:rPr lang="en-US" dirty="0" smtClean="0"/>
              <a:t>Rural</a:t>
            </a:r>
            <a:r>
              <a:rPr lang="en-US" baseline="0" dirty="0" smtClean="0"/>
              <a:t> providers benefit the most from Project ECHO because the goal is to move knowledge your patients. To find out more about how you can get involved, feel free to reach out for more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21</a:t>
            </a:fld>
            <a:endParaRPr lang="en-US" dirty="0"/>
          </a:p>
        </p:txBody>
      </p:sp>
    </p:spTree>
    <p:extLst>
      <p:ext uri="{BB962C8B-B14F-4D97-AF65-F5344CB8AC3E}">
        <p14:creationId xmlns:p14="http://schemas.microsoft.com/office/powerpoint/2010/main" val="203178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Speaker: </a:t>
            </a:r>
            <a:r>
              <a:rPr lang="en-US" b="0" dirty="0" smtClean="0"/>
              <a:t>Please complete the post session survey to share your feedback.</a:t>
            </a:r>
            <a:r>
              <a:rPr lang="en-US" b="0" baseline="0" dirty="0" smtClean="0"/>
              <a:t> </a:t>
            </a:r>
            <a:r>
              <a:rPr lang="en-US" baseline="0" dirty="0" smtClean="0"/>
              <a:t>To access the survey, you can scan the QR code on this slide with the camera on your mobile phone! The survey should only take a minute or two to complete. Thank you!</a:t>
            </a:r>
            <a:r>
              <a:rPr lang="en-US" dirty="0" smtClean="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00CC4-5F2C-465B-802B-BD0EDD7138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586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Thank</a:t>
            </a:r>
            <a:r>
              <a:rPr lang="en-US" sz="1600" baseline="0" dirty="0" smtClean="0"/>
              <a:t> you SPEAKER.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The</a:t>
            </a:r>
            <a:r>
              <a:rPr lang="en-US" sz="1600" baseline="0" dirty="0" smtClean="0"/>
              <a:t> next b</a:t>
            </a:r>
            <a:r>
              <a:rPr lang="en-US" sz="1600" dirty="0" smtClean="0"/>
              <a:t>reak</a:t>
            </a:r>
            <a:r>
              <a:rPr lang="en-US" sz="1600" baseline="0" dirty="0" smtClean="0"/>
              <a:t>out sessions begins at 11am.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Page 5 of the Agenda lists the different sessions you can choose from and their locations.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Thank you! </a:t>
            </a:r>
            <a:endParaRPr lang="en-US" sz="1600" dirty="0" smtClean="0"/>
          </a:p>
          <a:p>
            <a:pPr lvl="0"/>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B00CC4-5F2C-465B-802B-BD0EDD713886}" type="slidenum">
              <a:rPr lang="en-US" smtClean="0"/>
              <a:t>25</a:t>
            </a:fld>
            <a:endParaRPr lang="en-US" dirty="0"/>
          </a:p>
        </p:txBody>
      </p:sp>
    </p:spTree>
    <p:extLst>
      <p:ext uri="{BB962C8B-B14F-4D97-AF65-F5344CB8AC3E}">
        <p14:creationId xmlns:p14="http://schemas.microsoft.com/office/powerpoint/2010/main" val="152407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Session Description (3-5 Sentences)</a:t>
            </a:r>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B00CC4-5F2C-465B-802B-BD0EDD713886}" type="slidenum">
              <a:rPr lang="en-US" smtClean="0"/>
              <a:t>3</a:t>
            </a:fld>
            <a:endParaRPr lang="en-US" dirty="0"/>
          </a:p>
        </p:txBody>
      </p:sp>
    </p:spTree>
    <p:extLst>
      <p:ext uri="{BB962C8B-B14F-4D97-AF65-F5344CB8AC3E}">
        <p14:creationId xmlns:p14="http://schemas.microsoft.com/office/powerpoint/2010/main" val="347038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I will</a:t>
            </a:r>
            <a:r>
              <a:rPr lang="en-US" sz="1200" kern="1200" baseline="0" dirty="0" smtClean="0">
                <a:solidFill>
                  <a:schemeClr val="tx1"/>
                </a:solidFill>
                <a:effectLst/>
                <a:latin typeface="+mn-lt"/>
                <a:ea typeface="+mn-ea"/>
                <a:cs typeface="+mn-cs"/>
              </a:rPr>
              <a:t> start off with a brief explanation of Project ECHO. </a:t>
            </a:r>
            <a:r>
              <a:rPr lang="en-US" sz="1200" kern="1200" dirty="0" smtClean="0">
                <a:solidFill>
                  <a:schemeClr val="tx1"/>
                </a:solidFill>
                <a:effectLst/>
                <a:latin typeface="+mn-lt"/>
                <a:ea typeface="+mn-ea"/>
                <a:cs typeface="+mn-cs"/>
              </a:rPr>
              <a:t>This has been made possible through a partnership between Well-Ahead Louisiana and Project ECHO® </a:t>
            </a:r>
            <a:r>
              <a:rPr lang="en-US" sz="1200" kern="1200" baseline="0" dirty="0" smtClean="0">
                <a:solidFill>
                  <a:schemeClr val="tx1"/>
                </a:solidFill>
                <a:effectLst/>
                <a:latin typeface="+mn-lt"/>
                <a:ea typeface="+mn-ea"/>
                <a:cs typeface="+mn-cs"/>
              </a:rPr>
              <a:t>with the </a:t>
            </a:r>
            <a:r>
              <a:rPr lang="en-US" sz="1200" kern="1200" dirty="0" smtClean="0">
                <a:solidFill>
                  <a:schemeClr val="tx1"/>
                </a:solidFill>
                <a:effectLst/>
                <a:latin typeface="+mn-lt"/>
                <a:ea typeface="+mn-ea"/>
                <a:cs typeface="+mn-cs"/>
              </a:rPr>
              <a:t>University of New Mexico. Through these virtual knowledge-sharing networks, providers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receive training and tele-mentoring. The model connects providers and specialists on a live, virtual platform to share knowledge and expand treatment capacity in rural communities.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Project ECHO was created in 2003 to deliver specialized medical knowledge to rural health care providers. Nearly 20 years ago, Dr. Sanjeev Arora walked into his clinic to find a 43-year-old woman with hepatitis C seeking treatment for the first time, after an initial diagnosis eight years earlier.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When questioned why she would delay treatment, she said she couldn’t afford to take the time off of work to make the five-hour trip to Albuquerque; she was also a widow with two children to care for. She finally sought help when her abdominal pain began interfering with her ability to work. But it was too late.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untreated hepatitis C had caused advanced liver cancer that was not suited for surgery or liver transplantation. She died six months later. </a:t>
            </a:r>
            <a:r>
              <a:rPr lang="en-US" baseline="0" dirty="0" smtClean="0"/>
              <a:t>That's why he created the ECHO Model, an infrastructure for knowledge-sharing. </a:t>
            </a:r>
          </a:p>
          <a:p>
            <a:endParaRPr lang="en-US" baseline="0" dirty="0" smtClean="0"/>
          </a:p>
          <a:p>
            <a:r>
              <a:rPr lang="en-US" dirty="0" smtClean="0"/>
              <a:t>Through ECHO, professionals learn and share best practices in health care, education and more. ECHO has proven effective across multidiscipline and geographies as a way to reduce disparities, strengthen health systems and drive collaborative solutions for local priorities. The ECHO model supports ongoing learning and assistance for healthcare professionals to improve patient centered care.</a:t>
            </a:r>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4</a:t>
            </a:fld>
            <a:endParaRPr lang="en-US" dirty="0"/>
          </a:p>
        </p:txBody>
      </p:sp>
    </p:spTree>
    <p:extLst>
      <p:ext uri="{BB962C8B-B14F-4D97-AF65-F5344CB8AC3E}">
        <p14:creationId xmlns:p14="http://schemas.microsoft.com/office/powerpoint/2010/main" val="363973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the focus of the particular ECHO program, they all function on what we call a hub and spoke model.  The Hub Team</a:t>
            </a:r>
            <a:r>
              <a:rPr lang="en-US" baseline="0" dirty="0" smtClean="0"/>
              <a:t> </a:t>
            </a:r>
            <a:r>
              <a:rPr lang="en-US" dirty="0" smtClean="0"/>
              <a:t>is made up of a group of specialists</a:t>
            </a:r>
            <a:r>
              <a:rPr lang="en-US" baseline="0" dirty="0" smtClean="0"/>
              <a:t> that are relevant to the focus area of that particular ECHO program. The Spoke Sites are all community provider, clinics, or organizations, who register and join.  The Hub Team Members and the Spoke participants come together regularly at the ECHO Sessions to share knowledge and best practices. The model is designed to create a learning loop where knowledge is flowing among all the participants so everyone is teaching and everyone is learning from each other.  </a:t>
            </a:r>
          </a:p>
          <a:p>
            <a:endParaRPr lang="en-US" baseline="0" dirty="0" smtClean="0"/>
          </a:p>
          <a:p>
            <a:r>
              <a:rPr lang="en-US" baseline="0" dirty="0" smtClean="0"/>
              <a:t>We’ll get into more detail about the session structures later in the presentation but, at a high level, the sessions function like virtual grand rounds with mentoring and case presentations.  Spoke Sites present cases to the group and all participants, both spoke and hub, discuss the case and provide recommendations. </a:t>
            </a:r>
            <a:r>
              <a:rPr lang="en-US" dirty="0" smtClean="0"/>
              <a:t>The individual</a:t>
            </a:r>
            <a:r>
              <a:rPr lang="en-US" baseline="0" dirty="0" smtClean="0"/>
              <a:t> who presents the case can then consider all of the input and recommendations from the other participants and from the different specialists on the Hub team and determine the best course of action.  </a:t>
            </a:r>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5</a:t>
            </a:fld>
            <a:endParaRPr lang="en-US" dirty="0"/>
          </a:p>
        </p:txBody>
      </p:sp>
    </p:spTree>
    <p:extLst>
      <p:ext uri="{BB962C8B-B14F-4D97-AF65-F5344CB8AC3E}">
        <p14:creationId xmlns:p14="http://schemas.microsoft.com/office/powerpoint/2010/main" val="83220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simplicity and low cost of the model, Project ECHO</a:t>
            </a:r>
            <a:r>
              <a:rPr lang="en-US" baseline="0" dirty="0" smtClean="0"/>
              <a:t> has great </a:t>
            </a:r>
            <a:r>
              <a:rPr lang="en-US" dirty="0" smtClean="0"/>
              <a:t>potential for application in rural and underserved communities. The knowledge</a:t>
            </a:r>
            <a:r>
              <a:rPr lang="en-US" baseline="0" dirty="0" smtClean="0"/>
              <a:t> gained </a:t>
            </a:r>
            <a:r>
              <a:rPr lang="en-US" dirty="0" smtClean="0"/>
              <a:t>empowers providers to lead positive and sustainable change in their communities.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t>
            </a:r>
            <a:r>
              <a:rPr lang="en-US" baseline="0" dirty="0" smtClean="0"/>
              <a:t>regularly scheduled videoconferencing sessions include subject matter experts and learners who use the ECHO model to present brief lectures and case-based learning to create learning loops. T</a:t>
            </a:r>
            <a:r>
              <a:rPr lang="en-US" dirty="0" smtClean="0"/>
              <a:t>he goal</a:t>
            </a:r>
            <a:r>
              <a:rPr lang="en-US" baseline="0" dirty="0" smtClean="0"/>
              <a:t> of the ECHO sessions is to create these learning loops where all providers learn from and teach each other. Our motto is “All Teach, All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spoke sites are made up of community professionals, in our case, from across Louisiana. </a:t>
            </a:r>
            <a:r>
              <a:rPr lang="en-US" dirty="0" smtClean="0"/>
              <a:t>The Hub</a:t>
            </a:r>
            <a:r>
              <a:rPr lang="en-US" baseline="0" dirty="0" smtClean="0"/>
              <a:t> Team, which in our case is virtually housed at Well-Ahead, includes several relevant specialists or subject matter experts, as well as a Coordinator that helps to run and support the sessions.</a:t>
            </a:r>
            <a:endParaRPr lang="en-US" dirty="0" smtClean="0"/>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6</a:t>
            </a:fld>
            <a:endParaRPr lang="en-US" dirty="0"/>
          </a:p>
        </p:txBody>
      </p:sp>
    </p:spTree>
    <p:extLst>
      <p:ext uri="{BB962C8B-B14F-4D97-AF65-F5344CB8AC3E}">
        <p14:creationId xmlns:p14="http://schemas.microsoft.com/office/powerpoint/2010/main" val="304330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ECHO follows 4 principles. The use of technology to leverage resources is the first principle.  And of course we want to ensure that anything that we are sharing is best practice and helps to reduce health disparities.  As I mentioned, the sessions focus around case presentations to drive discussion, sharing, and learning.  And the final principle is evaluating and monitoring outcomes.</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7</a:t>
            </a:fld>
            <a:endParaRPr lang="en-US" dirty="0"/>
          </a:p>
        </p:txBody>
      </p:sp>
    </p:spTree>
    <p:extLst>
      <p:ext uri="{BB962C8B-B14F-4D97-AF65-F5344CB8AC3E}">
        <p14:creationId xmlns:p14="http://schemas.microsoft.com/office/powerpoint/2010/main" val="410652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images show</a:t>
            </a:r>
            <a:r>
              <a:rPr lang="en-US" baseline="0" dirty="0" smtClean="0"/>
              <a:t> the </a:t>
            </a:r>
            <a:r>
              <a:rPr lang="en-US" dirty="0" smtClean="0"/>
              <a:t>Health Professional Shortage Areas</a:t>
            </a:r>
            <a:r>
              <a:rPr lang="en-US" baseline="0" dirty="0" smtClean="0"/>
              <a:t> in </a:t>
            </a:r>
            <a:r>
              <a:rPr lang="en-US" dirty="0" smtClean="0"/>
              <a:t>Louisiana. The ultimate goal of Project</a:t>
            </a:r>
            <a:r>
              <a:rPr lang="en-US" baseline="0" dirty="0" smtClean="0"/>
              <a:t> </a:t>
            </a:r>
            <a:r>
              <a:rPr lang="en-US" dirty="0" smtClean="0"/>
              <a:t>ECHO is to provide the same level of healthcare to rural patients with chronic diseases as can be</a:t>
            </a:r>
            <a:r>
              <a:rPr lang="en-US" baseline="0" dirty="0" smtClean="0"/>
              <a:t> </a:t>
            </a:r>
            <a:r>
              <a:rPr lang="en-US" dirty="0" smtClean="0"/>
              <a:t>obtained in an urban setting. A secondary goal is to provide healthcare practitioners in rural</a:t>
            </a:r>
            <a:r>
              <a:rPr lang="en-US" baseline="0" dirty="0" smtClean="0"/>
              <a:t> </a:t>
            </a:r>
            <a:r>
              <a:rPr lang="en-US" dirty="0" smtClean="0"/>
              <a:t>communities with a level of interaction and support as their urban counterparts</a:t>
            </a:r>
            <a:r>
              <a:rPr lang="en-US" baseline="0" dirty="0" smtClean="0"/>
              <a:t> </a:t>
            </a:r>
            <a:r>
              <a:rPr lang="en-US" dirty="0" smtClean="0"/>
              <a:t>to enhance their technical competence and decrease their feelings of professional isolation. </a:t>
            </a:r>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9</a:t>
            </a:fld>
            <a:endParaRPr lang="en-US" dirty="0"/>
          </a:p>
        </p:txBody>
      </p:sp>
    </p:spTree>
    <p:extLst>
      <p:ext uri="{BB962C8B-B14F-4D97-AF65-F5344CB8AC3E}">
        <p14:creationId xmlns:p14="http://schemas.microsoft.com/office/powerpoint/2010/main" val="147473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Project</a:t>
            </a:r>
            <a:r>
              <a:rPr lang="en-US" baseline="0" dirty="0" smtClean="0"/>
              <a:t> ECHO has seen enormous expansion and is now used in a lot of very diverse ways, not only in healthcare.  T</a:t>
            </a:r>
            <a:r>
              <a:rPr lang="en-US" dirty="0" smtClean="0"/>
              <a:t>he program is now used across</a:t>
            </a:r>
            <a:r>
              <a:rPr lang="en-US" baseline="0" dirty="0" smtClean="0"/>
              <a:t> the US and the world.</a:t>
            </a:r>
            <a:endParaRPr lang="en-US" dirty="0" smtClean="0"/>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10</a:t>
            </a:fld>
            <a:endParaRPr lang="en-US" dirty="0"/>
          </a:p>
        </p:txBody>
      </p:sp>
    </p:spTree>
    <p:extLst>
      <p:ext uri="{BB962C8B-B14F-4D97-AF65-F5344CB8AC3E}">
        <p14:creationId xmlns:p14="http://schemas.microsoft.com/office/powerpoint/2010/main" val="1699779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 r="302"/>
          <a:stretch/>
        </p:blipFill>
        <p:spPr>
          <a:xfrm>
            <a:off x="0" y="0"/>
            <a:ext cx="12192000" cy="6858000"/>
          </a:xfrm>
          <a:prstGeom prst="rect">
            <a:avLst/>
          </a:prstGeom>
        </p:spPr>
      </p:pic>
      <p:sp>
        <p:nvSpPr>
          <p:cNvPr id="7" name="Rectangle 6"/>
          <p:cNvSpPr/>
          <p:nvPr userDrawn="1"/>
        </p:nvSpPr>
        <p:spPr>
          <a:xfrm>
            <a:off x="-1" y="5173362"/>
            <a:ext cx="12192001" cy="1684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1927654"/>
            <a:ext cx="12191999" cy="3245708"/>
          </a:xfrm>
        </p:spPr>
        <p:txBody>
          <a:bodyPr anchor="ctr">
            <a:normAutofit/>
          </a:bodyPr>
          <a:lstStyle>
            <a:lvl1pPr marL="0" indent="0" algn="ctr">
              <a:buNone/>
              <a:defRPr sz="6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861" y="5358361"/>
            <a:ext cx="1311787" cy="1322936"/>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3391"/>
          <a:stretch/>
        </p:blipFill>
        <p:spPr>
          <a:xfrm>
            <a:off x="3408601" y="5455400"/>
            <a:ext cx="2990265" cy="1111271"/>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1482" y="681677"/>
            <a:ext cx="8129033" cy="1905004"/>
          </a:xfrm>
          <a:prstGeom prst="rect">
            <a:avLst/>
          </a:prstGeom>
        </p:spPr>
      </p:pic>
    </p:spTree>
    <p:extLst>
      <p:ext uri="{BB962C8B-B14F-4D97-AF65-F5344CB8AC3E}">
        <p14:creationId xmlns:p14="http://schemas.microsoft.com/office/powerpoint/2010/main" val="407411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 r="302"/>
          <a:stretch/>
        </p:blipFill>
        <p:spPr>
          <a:xfrm>
            <a:off x="0" y="0"/>
            <a:ext cx="12192000" cy="6858000"/>
          </a:xfrm>
          <a:prstGeom prst="rect">
            <a:avLst/>
          </a:prstGeom>
        </p:spPr>
      </p:pic>
      <p:sp>
        <p:nvSpPr>
          <p:cNvPr id="3" name="Rectangle 2"/>
          <p:cNvSpPr/>
          <p:nvPr userDrawn="1"/>
        </p:nvSpPr>
        <p:spPr>
          <a:xfrm>
            <a:off x="1" y="1212832"/>
            <a:ext cx="9819502" cy="44323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0282" y="4497859"/>
            <a:ext cx="990938" cy="999359"/>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64"/>
          <a:stretch/>
        </p:blipFill>
        <p:spPr>
          <a:xfrm>
            <a:off x="394737" y="4580237"/>
            <a:ext cx="2150809" cy="772691"/>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212832"/>
            <a:ext cx="5888736" cy="1487424"/>
          </a:xfrm>
          <a:prstGeom prst="rect">
            <a:avLst/>
          </a:prstGeom>
        </p:spPr>
      </p:pic>
      <p:sp>
        <p:nvSpPr>
          <p:cNvPr id="9" name="Subtitle 2"/>
          <p:cNvSpPr>
            <a:spLocks noGrp="1"/>
          </p:cNvSpPr>
          <p:nvPr>
            <p:ph type="subTitle" idx="1"/>
          </p:nvPr>
        </p:nvSpPr>
        <p:spPr>
          <a:xfrm>
            <a:off x="394737" y="2191190"/>
            <a:ext cx="9021112" cy="2306669"/>
          </a:xfrm>
        </p:spPr>
        <p:txBody>
          <a:bodyPr anchor="ct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98824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 r="302"/>
          <a:stretch/>
        </p:blipFill>
        <p:spPr>
          <a:xfrm>
            <a:off x="0" y="0"/>
            <a:ext cx="12192000" cy="6858000"/>
          </a:xfrm>
          <a:prstGeom prst="rect">
            <a:avLst/>
          </a:prstGeom>
        </p:spPr>
      </p:pic>
      <p:sp>
        <p:nvSpPr>
          <p:cNvPr id="7" name="Title 1"/>
          <p:cNvSpPr>
            <a:spLocks noGrp="1"/>
          </p:cNvSpPr>
          <p:nvPr>
            <p:ph type="title"/>
          </p:nvPr>
        </p:nvSpPr>
        <p:spPr>
          <a:xfrm>
            <a:off x="0" y="2095499"/>
            <a:ext cx="12192000" cy="2657475"/>
          </a:xfrm>
        </p:spPr>
        <p:txBody>
          <a:bodyPr anchor="ctr">
            <a:normAutofit/>
          </a:bodyPr>
          <a:lstStyle>
            <a:lvl1pPr algn="ctr">
              <a:defRPr sz="6000" b="1">
                <a:solidFill>
                  <a:schemeClr val="bg2"/>
                </a:solidFill>
                <a:latin typeface="+mj-lt"/>
              </a:defRPr>
            </a:lvl1pPr>
          </a:lstStyle>
          <a:p>
            <a:endParaRPr lang="en-US" dirty="0"/>
          </a:p>
        </p:txBody>
      </p:sp>
    </p:spTree>
    <p:extLst>
      <p:ext uri="{BB962C8B-B14F-4D97-AF65-F5344CB8AC3E}">
        <p14:creationId xmlns:p14="http://schemas.microsoft.com/office/powerpoint/2010/main" val="305051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81025"/>
            <a:ext cx="10515600" cy="890588"/>
          </a:xfrm>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06550"/>
            <a:ext cx="10515600" cy="451326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41520"/>
            <a:ext cx="637516" cy="642934"/>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64"/>
          <a:stretch/>
        </p:blipFill>
        <p:spPr>
          <a:xfrm>
            <a:off x="390526" y="6053138"/>
            <a:ext cx="1524000" cy="547506"/>
          </a:xfrm>
          <a:prstGeom prst="rect">
            <a:avLst/>
          </a:prstGeom>
        </p:spPr>
      </p:pic>
      <p:sp>
        <p:nvSpPr>
          <p:cNvPr id="11" name="Rectangle 10"/>
          <p:cNvSpPr/>
          <p:nvPr userDrawn="1"/>
        </p:nvSpPr>
        <p:spPr>
          <a:xfrm>
            <a:off x="0" y="581025"/>
            <a:ext cx="504825" cy="889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68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581025"/>
            <a:ext cx="10515600" cy="890588"/>
          </a:xfrm>
        </p:spPr>
        <p:txBody>
          <a:bodyPr/>
          <a:lstStyle/>
          <a:p>
            <a:r>
              <a:rPr lang="en-US" dirty="0" smtClean="0"/>
              <a:t>Click to edit Master title style</a:t>
            </a:r>
            <a:endParaRPr lang="en-US" dirty="0"/>
          </a:p>
        </p:txBody>
      </p:sp>
      <p:sp>
        <p:nvSpPr>
          <p:cNvPr id="10" name="Content Placeholder 2"/>
          <p:cNvSpPr>
            <a:spLocks noGrp="1"/>
          </p:cNvSpPr>
          <p:nvPr>
            <p:ph idx="1"/>
          </p:nvPr>
        </p:nvSpPr>
        <p:spPr>
          <a:xfrm>
            <a:off x="838200" y="1606550"/>
            <a:ext cx="5114925" cy="45132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0"/>
          </p:nvPr>
        </p:nvSpPr>
        <p:spPr>
          <a:xfrm>
            <a:off x="6238875" y="1604964"/>
            <a:ext cx="5114925" cy="4513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12"/>
          <p:cNvSpPr/>
          <p:nvPr userDrawn="1"/>
        </p:nvSpPr>
        <p:spPr>
          <a:xfrm>
            <a:off x="0" y="581025"/>
            <a:ext cx="504825" cy="889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41520"/>
            <a:ext cx="637516" cy="642934"/>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64"/>
          <a:stretch/>
        </p:blipFill>
        <p:spPr>
          <a:xfrm>
            <a:off x="390526" y="6053138"/>
            <a:ext cx="1524000" cy="547506"/>
          </a:xfrm>
          <a:prstGeom prst="rect">
            <a:avLst/>
          </a:prstGeom>
        </p:spPr>
      </p:pic>
    </p:spTree>
    <p:extLst>
      <p:ext uri="{BB962C8B-B14F-4D97-AF65-F5344CB8AC3E}">
        <p14:creationId xmlns:p14="http://schemas.microsoft.com/office/powerpoint/2010/main" val="217051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1"/>
          <p:cNvSpPr>
            <a:spLocks noGrp="1"/>
          </p:cNvSpPr>
          <p:nvPr>
            <p:ph type="title"/>
          </p:nvPr>
        </p:nvSpPr>
        <p:spPr>
          <a:xfrm>
            <a:off x="838200" y="581025"/>
            <a:ext cx="10515600" cy="890588"/>
          </a:xfrm>
        </p:spPr>
        <p:txBody>
          <a:bodyPr/>
          <a:lstStyle/>
          <a:p>
            <a:r>
              <a:rPr lang="en-US" dirty="0" smtClean="0"/>
              <a:t>Click to edit Master title style</a:t>
            </a:r>
            <a:endParaRPr lang="en-US" dirty="0"/>
          </a:p>
        </p:txBody>
      </p:sp>
      <p:sp>
        <p:nvSpPr>
          <p:cNvPr id="12" name="Content Placeholder 2"/>
          <p:cNvSpPr>
            <a:spLocks noGrp="1"/>
          </p:cNvSpPr>
          <p:nvPr>
            <p:ph idx="1"/>
          </p:nvPr>
        </p:nvSpPr>
        <p:spPr>
          <a:xfrm>
            <a:off x="838200" y="2085974"/>
            <a:ext cx="5114925" cy="4033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0"/>
          </p:nvPr>
        </p:nvSpPr>
        <p:spPr>
          <a:xfrm>
            <a:off x="6238875" y="2084388"/>
            <a:ext cx="5114925" cy="4033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13"/>
          <p:cNvSpPr/>
          <p:nvPr userDrawn="1"/>
        </p:nvSpPr>
        <p:spPr>
          <a:xfrm>
            <a:off x="0" y="581025"/>
            <a:ext cx="504825" cy="889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4"/>
          <p:cNvSpPr>
            <a:spLocks noGrp="1"/>
          </p:cNvSpPr>
          <p:nvPr>
            <p:ph type="body" sz="quarter" idx="12"/>
          </p:nvPr>
        </p:nvSpPr>
        <p:spPr>
          <a:xfrm>
            <a:off x="6238875" y="1477963"/>
            <a:ext cx="5114925" cy="600075"/>
          </a:xfrm>
        </p:spPr>
        <p:txBody>
          <a:bodyPr anchor="ctr"/>
          <a:lstStyle>
            <a:lvl1pPr marL="0" indent="0">
              <a:buNone/>
              <a:defRPr b="1"/>
            </a:lvl1pPr>
          </a:lstStyle>
          <a:p>
            <a:pPr lvl="0"/>
            <a:r>
              <a:rPr lang="en-US" dirty="0" smtClean="0"/>
              <a:t>Edit Master text styles</a:t>
            </a:r>
          </a:p>
        </p:txBody>
      </p:sp>
      <p:sp>
        <p:nvSpPr>
          <p:cNvPr id="17" name="Text Placeholder 14"/>
          <p:cNvSpPr>
            <a:spLocks noGrp="1"/>
          </p:cNvSpPr>
          <p:nvPr>
            <p:ph type="body" sz="quarter" idx="13"/>
          </p:nvPr>
        </p:nvSpPr>
        <p:spPr>
          <a:xfrm>
            <a:off x="838199" y="1484313"/>
            <a:ext cx="5114925" cy="600075"/>
          </a:xfrm>
        </p:spPr>
        <p:txBody>
          <a:bodyPr anchor="ctr"/>
          <a:lstStyle>
            <a:lvl1pPr marL="0" indent="0">
              <a:buNone/>
              <a:defRPr b="1"/>
            </a:lvl1pPr>
          </a:lstStyle>
          <a:p>
            <a:pPr lvl="0"/>
            <a:r>
              <a:rPr lang="en-US" dirty="0" smtClean="0"/>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41520"/>
            <a:ext cx="637516" cy="642934"/>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64"/>
          <a:stretch/>
        </p:blipFill>
        <p:spPr>
          <a:xfrm>
            <a:off x="390526" y="6053138"/>
            <a:ext cx="1524000" cy="547506"/>
          </a:xfrm>
          <a:prstGeom prst="rect">
            <a:avLst/>
          </a:prstGeom>
        </p:spPr>
      </p:pic>
    </p:spTree>
    <p:extLst>
      <p:ext uri="{BB962C8B-B14F-4D97-AF65-F5344CB8AC3E}">
        <p14:creationId xmlns:p14="http://schemas.microsoft.com/office/powerpoint/2010/main" val="77499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s and Images">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397565" y="357809"/>
            <a:ext cx="11430000" cy="6132443"/>
          </a:xfrm>
          <a:prstGeom prst="rect">
            <a:avLst/>
          </a:prstGeom>
          <a:noFill/>
          <a:ln w="666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11605" y="581025"/>
            <a:ext cx="10968790" cy="890588"/>
          </a:xfrm>
        </p:spPr>
        <p:txBody>
          <a:bodyPr/>
          <a:lstStyle>
            <a:lvl1pPr algn="ctr">
              <a:defRPr>
                <a:latin typeface="+mn-lt"/>
              </a:defRPr>
            </a:lvl1pPr>
          </a:lstStyle>
          <a:p>
            <a:r>
              <a:rPr lang="en-US" dirty="0" smtClean="0"/>
              <a:t>Click to edit Master title style</a:t>
            </a:r>
            <a:endParaRPr lang="en-US" dirty="0"/>
          </a:p>
        </p:txBody>
      </p:sp>
      <p:sp>
        <p:nvSpPr>
          <p:cNvPr id="6" name="Picture Placeholder 5"/>
          <p:cNvSpPr>
            <a:spLocks noGrp="1"/>
          </p:cNvSpPr>
          <p:nvPr>
            <p:ph type="pic" sz="quarter" idx="10"/>
          </p:nvPr>
        </p:nvSpPr>
        <p:spPr>
          <a:xfrm>
            <a:off x="611605" y="1471613"/>
            <a:ext cx="10968790" cy="4830333"/>
          </a:xfrm>
        </p:spPr>
        <p:txBody>
          <a:bodyPr/>
          <a:lstStyle/>
          <a:p>
            <a:endParaRPr lang="en-US"/>
          </a:p>
        </p:txBody>
      </p:sp>
    </p:spTree>
    <p:extLst>
      <p:ext uri="{BB962C8B-B14F-4D97-AF65-F5344CB8AC3E}">
        <p14:creationId xmlns:p14="http://schemas.microsoft.com/office/powerpoint/2010/main" val="272555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888642"/>
      </p:ext>
    </p:extLst>
  </p:cSld>
  <p:clrMap bg1="lt1" tx1="dk1" bg2="lt2" tx2="dk2" accent1="accent1" accent2="accent2" accent3="accent3" accent4="accent4" accent5="accent5" accent6="accent6" hlink="hlink" folHlink="folHlink"/>
  <p:sldLayoutIdLst>
    <p:sldLayoutId id="2147483661" r:id="rId1"/>
    <p:sldLayoutId id="2147483713" r:id="rId2"/>
    <p:sldLayoutId id="2147483711" r:id="rId3"/>
    <p:sldLayoutId id="2147483662" r:id="rId4"/>
    <p:sldLayoutId id="2147483664" r:id="rId5"/>
    <p:sldLayoutId id="2147483665" r:id="rId6"/>
    <p:sldLayoutId id="2147483671" r:id="rId7"/>
  </p:sldLayoutIdLst>
  <p:txStyles>
    <p:titleStyle>
      <a:lvl1pPr algn="l" defTabSz="914400" rtl="0" eaLnBrk="1" latinLnBrk="0" hangingPunct="1">
        <a:lnSpc>
          <a:spcPct val="90000"/>
        </a:lnSpc>
        <a:spcBef>
          <a:spcPct val="0"/>
        </a:spcBef>
        <a:buNone/>
        <a:defRPr sz="4400" kern="1200">
          <a:solidFill>
            <a:schemeClr val="accent3"/>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surveymonkey.com/r/RCYLXY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ECHO: A N</a:t>
            </a:r>
            <a:r>
              <a:rPr lang="en-US" dirty="0" smtClean="0"/>
              <a:t>ew Way </a:t>
            </a:r>
            <a:r>
              <a:rPr lang="en-US" dirty="0"/>
              <a:t>of </a:t>
            </a:r>
            <a:r>
              <a:rPr lang="en-US" dirty="0" smtClean="0"/>
              <a:t>Learning</a:t>
            </a:r>
            <a:endParaRPr lang="en-US" dirty="0"/>
          </a:p>
        </p:txBody>
      </p:sp>
    </p:spTree>
    <p:extLst>
      <p:ext uri="{BB962C8B-B14F-4D97-AF65-F5344CB8AC3E}">
        <p14:creationId xmlns:p14="http://schemas.microsoft.com/office/powerpoint/2010/main" val="879423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707794" y="376910"/>
            <a:ext cx="10859537" cy="1325563"/>
          </a:xfrm>
        </p:spPr>
        <p:txBody>
          <a:bodyPr>
            <a:normAutofit/>
          </a:bodyPr>
          <a:lstStyle/>
          <a:p>
            <a:pPr algn="ctr"/>
            <a:r>
              <a:rPr lang="en-US" dirty="0" smtClean="0"/>
              <a:t>Where it’s Used – Nationally and Globally</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660" t="5808" r="10791" b="2450"/>
          <a:stretch/>
        </p:blipFill>
        <p:spPr>
          <a:xfrm>
            <a:off x="1245756" y="1440873"/>
            <a:ext cx="9783611" cy="4862946"/>
          </a:xfrm>
          <a:prstGeom prst="rect">
            <a:avLst/>
          </a:prstGeom>
        </p:spPr>
      </p:pic>
    </p:spTree>
    <p:extLst>
      <p:ext uri="{BB962C8B-B14F-4D97-AF65-F5344CB8AC3E}">
        <p14:creationId xmlns:p14="http://schemas.microsoft.com/office/powerpoint/2010/main" val="3228481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2788988" y="1330035"/>
          <a:ext cx="6648928" cy="498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idx="4294967295"/>
          </p:nvPr>
        </p:nvSpPr>
        <p:spPr>
          <a:xfrm>
            <a:off x="428858" y="365125"/>
            <a:ext cx="11359190" cy="1325563"/>
          </a:xfrm>
        </p:spPr>
        <p:txBody>
          <a:bodyPr/>
          <a:lstStyle/>
          <a:p>
            <a:pPr algn="ctr"/>
            <a:r>
              <a:rPr lang="en-US" dirty="0" smtClean="0"/>
              <a:t>Basic ECHO Session Structure</a:t>
            </a:r>
            <a:endParaRPr lang="en-US" dirty="0"/>
          </a:p>
        </p:txBody>
      </p:sp>
    </p:spTree>
    <p:extLst>
      <p:ext uri="{BB962C8B-B14F-4D97-AF65-F5344CB8AC3E}">
        <p14:creationId xmlns:p14="http://schemas.microsoft.com/office/powerpoint/2010/main" val="661288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a:t>
            </a:r>
            <a:r>
              <a:rPr lang="en-US" dirty="0"/>
              <a:t>E</a:t>
            </a:r>
            <a:r>
              <a:rPr lang="en-US" dirty="0" smtClean="0"/>
              <a:t>ducation Units </a:t>
            </a:r>
            <a:r>
              <a:rPr lang="en-US" dirty="0"/>
              <a:t>(</a:t>
            </a:r>
            <a:r>
              <a:rPr lang="en-US" dirty="0" smtClean="0"/>
              <a:t>CEUs)</a:t>
            </a:r>
            <a:endParaRPr lang="en-US" dirty="0"/>
          </a:p>
        </p:txBody>
      </p:sp>
      <p:sp>
        <p:nvSpPr>
          <p:cNvPr id="3" name="Content Placeholder 2"/>
          <p:cNvSpPr>
            <a:spLocks noGrp="1"/>
          </p:cNvSpPr>
          <p:nvPr>
            <p:ph idx="1"/>
          </p:nvPr>
        </p:nvSpPr>
        <p:spPr/>
        <p:txBody>
          <a:bodyPr>
            <a:normAutofit/>
          </a:bodyPr>
          <a:lstStyle/>
          <a:p>
            <a:r>
              <a:rPr lang="en-US" dirty="0"/>
              <a:t>We offer </a:t>
            </a:r>
            <a:r>
              <a:rPr lang="en-US" b="1" dirty="0"/>
              <a:t>FREE</a:t>
            </a:r>
            <a:r>
              <a:rPr lang="en-US" dirty="0"/>
              <a:t> professional continuing education credits to </a:t>
            </a:r>
            <a:r>
              <a:rPr lang="en-US" dirty="0" smtClean="0"/>
              <a:t>physicians, physician assistants, nurses/nurse practitioners, </a:t>
            </a:r>
            <a:r>
              <a:rPr lang="en-US" dirty="0"/>
              <a:t>pharmacists, dentists, dental hygienists and Certified Health and Education Specialists (CHES).  </a:t>
            </a:r>
          </a:p>
          <a:p>
            <a:r>
              <a:rPr lang="en-US" dirty="0"/>
              <a:t>We are able to provide CEUs through the University of New </a:t>
            </a:r>
            <a:r>
              <a:rPr lang="en-US" dirty="0" smtClean="0"/>
              <a:t>Mexico.</a:t>
            </a:r>
            <a:endParaRPr lang="en-US" dirty="0"/>
          </a:p>
          <a:p>
            <a:pPr lvl="1"/>
            <a:r>
              <a:rPr lang="en-US" dirty="0"/>
              <a:t>Project ECHO® is jointly accredited by the Accreditation Council for Continuing Medical Education (ACCME), the Accreditation Council for Pharmacy Education (ACPE), the American Nurses Credentialing Center (ANCC), and the American Association of Physician Assistants (AAPA), and ADA CERP Recognized Provider to provide continuing education for the healthcare team.</a:t>
            </a:r>
          </a:p>
          <a:p>
            <a:endParaRPr lang="en-US" dirty="0"/>
          </a:p>
        </p:txBody>
      </p:sp>
    </p:spTree>
    <p:extLst>
      <p:ext uri="{BB962C8B-B14F-4D97-AF65-F5344CB8AC3E}">
        <p14:creationId xmlns:p14="http://schemas.microsoft.com/office/powerpoint/2010/main" val="3341662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4097"/>
            <a:ext cx="10515600" cy="1325563"/>
          </a:xfrm>
        </p:spPr>
        <p:txBody>
          <a:bodyPr>
            <a:normAutofit fontScale="90000"/>
          </a:bodyPr>
          <a:lstStyle/>
          <a:p>
            <a:r>
              <a:rPr lang="en-US" sz="4400" dirty="0"/>
              <a:t>Participation Requirements</a:t>
            </a:r>
            <a:r>
              <a:rPr lang="en-US" b="1" dirty="0"/>
              <a:t/>
            </a:r>
            <a:br>
              <a:rPr lang="en-US" b="1"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lvl="0"/>
            <a:r>
              <a:rPr lang="en-US" dirty="0"/>
              <a:t>Each registered provider must complete two surveys to assess efficacy of the program: one pre-survey prior to the first session and one post-survey after the last session </a:t>
            </a:r>
          </a:p>
          <a:p>
            <a:pPr lvl="0"/>
            <a:r>
              <a:rPr lang="en-US" dirty="0" smtClean="0"/>
              <a:t>Attend </a:t>
            </a:r>
            <a:r>
              <a:rPr lang="en-US" dirty="0"/>
              <a:t>and actively engage in at least 50% of sessions </a:t>
            </a:r>
          </a:p>
          <a:p>
            <a:pPr lvl="0"/>
            <a:r>
              <a:rPr lang="en-US" dirty="0" smtClean="0"/>
              <a:t>When requested, present </a:t>
            </a:r>
            <a:r>
              <a:rPr lang="en-US" dirty="0"/>
              <a:t>at least 1 </a:t>
            </a:r>
            <a:r>
              <a:rPr lang="en-US" dirty="0" smtClean="0"/>
              <a:t>case </a:t>
            </a:r>
            <a:r>
              <a:rPr lang="en-US" dirty="0"/>
              <a:t>during the calendar year</a:t>
            </a:r>
          </a:p>
          <a:p>
            <a:pPr lvl="0"/>
            <a:r>
              <a:rPr lang="en-US" dirty="0"/>
              <a:t>Individual providers must complete a post-session survey for each session attended in order to </a:t>
            </a:r>
            <a:r>
              <a:rPr lang="en-US" dirty="0" smtClean="0"/>
              <a:t>obtain FREE </a:t>
            </a:r>
            <a:r>
              <a:rPr lang="en-US" dirty="0"/>
              <a:t>continuing education credits for the session</a:t>
            </a:r>
          </a:p>
        </p:txBody>
      </p:sp>
    </p:spTree>
    <p:extLst>
      <p:ext uri="{BB962C8B-B14F-4D97-AF65-F5344CB8AC3E}">
        <p14:creationId xmlns:p14="http://schemas.microsoft.com/office/powerpoint/2010/main" val="3082299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ECHO</a:t>
            </a:r>
            <a:endParaRPr lang="en-US" dirty="0"/>
          </a:p>
        </p:txBody>
      </p:sp>
      <p:sp>
        <p:nvSpPr>
          <p:cNvPr id="3" name="Content Placeholder 2"/>
          <p:cNvSpPr>
            <a:spLocks noGrp="1"/>
          </p:cNvSpPr>
          <p:nvPr>
            <p:ph idx="1"/>
          </p:nvPr>
        </p:nvSpPr>
        <p:spPr/>
        <p:txBody>
          <a:bodyPr>
            <a:normAutofit/>
          </a:bodyPr>
          <a:lstStyle/>
          <a:p>
            <a:r>
              <a:rPr lang="en-US" dirty="0"/>
              <a:t>Utilizes case-based learning of patients living with diabetes and to assist primary care clinicians in gaining expertise in the care and management of diabetes and diabetes-related </a:t>
            </a:r>
            <a:r>
              <a:rPr lang="en-US" dirty="0" smtClean="0"/>
              <a:t>conditions</a:t>
            </a:r>
          </a:p>
          <a:p>
            <a:r>
              <a:rPr lang="en-US" dirty="0" smtClean="0"/>
              <a:t>Sessions are held twice a month for one hour via zoom </a:t>
            </a:r>
          </a:p>
          <a:p>
            <a:r>
              <a:rPr lang="en-US" dirty="0" smtClean="0"/>
              <a:t>Well-Ahead Louisiana serves </a:t>
            </a:r>
            <a:r>
              <a:rPr lang="en-US" dirty="0"/>
              <a:t>as the “hub” of specialists, including an Endocrinologist, an Internal Medicine Physician, a Certified Diabetes Educator, a Nurse Practitioner, and a Cardiologist and a </a:t>
            </a:r>
            <a:r>
              <a:rPr lang="en-US" dirty="0" smtClean="0"/>
              <a:t>Podiatrist</a:t>
            </a:r>
          </a:p>
        </p:txBody>
      </p:sp>
    </p:spTree>
    <p:extLst>
      <p:ext uri="{BB962C8B-B14F-4D97-AF65-F5344CB8AC3E}">
        <p14:creationId xmlns:p14="http://schemas.microsoft.com/office/powerpoint/2010/main" val="1809737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ECHO</a:t>
            </a:r>
            <a:endParaRPr lang="en-US" dirty="0"/>
          </a:p>
        </p:txBody>
      </p:sp>
      <p:sp>
        <p:nvSpPr>
          <p:cNvPr id="3" name="Content Placeholder 2"/>
          <p:cNvSpPr>
            <a:spLocks noGrp="1"/>
          </p:cNvSpPr>
          <p:nvPr>
            <p:ph idx="1"/>
          </p:nvPr>
        </p:nvSpPr>
        <p:spPr/>
        <p:txBody>
          <a:bodyPr>
            <a:normAutofit/>
          </a:bodyPr>
          <a:lstStyle/>
          <a:p>
            <a:r>
              <a:rPr lang="en-US" dirty="0"/>
              <a:t>The Dental ECHO project will allow providers’ to acquire new skills, competencies, and best practices in patient care related to oral health. </a:t>
            </a:r>
            <a:endParaRPr lang="en-US" dirty="0" smtClean="0"/>
          </a:p>
          <a:p>
            <a:r>
              <a:rPr lang="en-US" dirty="0" smtClean="0"/>
              <a:t>Well-Ahead </a:t>
            </a:r>
            <a:r>
              <a:rPr lang="en-US" dirty="0"/>
              <a:t>Louisiana serves as the “hub” of specialists, including </a:t>
            </a:r>
            <a:r>
              <a:rPr lang="en-US" dirty="0" smtClean="0"/>
              <a:t>two dentists, a dental hygienist, and a LSU School of Dentistry professor </a:t>
            </a:r>
          </a:p>
          <a:p>
            <a:r>
              <a:rPr lang="en-US" dirty="0"/>
              <a:t>Sessions are held </a:t>
            </a:r>
            <a:r>
              <a:rPr lang="en-US" dirty="0" smtClean="0"/>
              <a:t>once </a:t>
            </a:r>
            <a:r>
              <a:rPr lang="en-US" dirty="0"/>
              <a:t>a month for one hour via zoom  </a:t>
            </a:r>
          </a:p>
          <a:p>
            <a:pPr marL="0" indent="0">
              <a:buNone/>
            </a:pPr>
            <a:endParaRPr lang="en-US" dirty="0"/>
          </a:p>
          <a:p>
            <a:endParaRPr lang="en-US" dirty="0"/>
          </a:p>
        </p:txBody>
      </p:sp>
    </p:spTree>
    <p:extLst>
      <p:ext uri="{BB962C8B-B14F-4D97-AF65-F5344CB8AC3E}">
        <p14:creationId xmlns:p14="http://schemas.microsoft.com/office/powerpoint/2010/main" val="266545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Coach ECHO </a:t>
            </a:r>
            <a:endParaRPr lang="en-US" dirty="0"/>
          </a:p>
        </p:txBody>
      </p:sp>
      <p:sp>
        <p:nvSpPr>
          <p:cNvPr id="3" name="Content Placeholder 2"/>
          <p:cNvSpPr>
            <a:spLocks noGrp="1"/>
          </p:cNvSpPr>
          <p:nvPr>
            <p:ph idx="1"/>
          </p:nvPr>
        </p:nvSpPr>
        <p:spPr/>
        <p:txBody>
          <a:bodyPr/>
          <a:lstStyle/>
          <a:p>
            <a:r>
              <a:rPr lang="en-US" dirty="0"/>
              <a:t>During each session, a spoke sites will present patient cases and participants will discuss and help determine the best way to support the National Diabetes Prevention Program participant. </a:t>
            </a:r>
            <a:endParaRPr lang="en-US" dirty="0" smtClean="0"/>
          </a:p>
          <a:p>
            <a:r>
              <a:rPr lang="en-US" dirty="0" smtClean="0"/>
              <a:t>Sessions </a:t>
            </a:r>
            <a:r>
              <a:rPr lang="en-US" dirty="0"/>
              <a:t>are held </a:t>
            </a:r>
            <a:r>
              <a:rPr lang="en-US" dirty="0" smtClean="0"/>
              <a:t>once </a:t>
            </a:r>
            <a:r>
              <a:rPr lang="en-US" dirty="0"/>
              <a:t>a month for one hour via zoom </a:t>
            </a:r>
          </a:p>
          <a:p>
            <a:r>
              <a:rPr lang="en-US" dirty="0"/>
              <a:t>Well-Ahead Louisiana serves as the “hub” of specialists, including </a:t>
            </a:r>
            <a:r>
              <a:rPr lang="en-US" dirty="0" smtClean="0"/>
              <a:t>our partners Diabetes </a:t>
            </a:r>
            <a:r>
              <a:rPr lang="en-US" dirty="0"/>
              <a:t>Training and Technical Assistance Center (DTTAC) at Emory University</a:t>
            </a:r>
          </a:p>
          <a:p>
            <a:endParaRPr lang="en-US" dirty="0"/>
          </a:p>
        </p:txBody>
      </p:sp>
    </p:spTree>
    <p:extLst>
      <p:ext uri="{BB962C8B-B14F-4D97-AF65-F5344CB8AC3E}">
        <p14:creationId xmlns:p14="http://schemas.microsoft.com/office/powerpoint/2010/main" val="1192314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799" y="406689"/>
            <a:ext cx="11367655" cy="1325563"/>
          </a:xfrm>
        </p:spPr>
        <p:txBody>
          <a:bodyPr>
            <a:normAutofit/>
          </a:bodyPr>
          <a:lstStyle/>
          <a:p>
            <a:r>
              <a:rPr lang="en-US" smtClean="0"/>
              <a:t>Project ECHO Outcomes for Well-Ahead</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0428" r="76890"/>
          <a:stretch/>
        </p:blipFill>
        <p:spPr>
          <a:xfrm>
            <a:off x="7573181" y="1854199"/>
            <a:ext cx="2586819" cy="4237409"/>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86307" t="20428"/>
          <a:stretch/>
        </p:blipFill>
        <p:spPr>
          <a:xfrm>
            <a:off x="10160000" y="1854199"/>
            <a:ext cx="1532718" cy="4237409"/>
          </a:xfrm>
          <a:prstGeom prst="rect">
            <a:avLst/>
          </a:prstGeom>
        </p:spPr>
      </p:pic>
      <p:sp>
        <p:nvSpPr>
          <p:cNvPr id="4" name="TextBox 3"/>
          <p:cNvSpPr txBox="1"/>
          <p:nvPr/>
        </p:nvSpPr>
        <p:spPr>
          <a:xfrm>
            <a:off x="7573181" y="1947309"/>
            <a:ext cx="2586819" cy="120032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This session has increased, improved, or positively impacted my: </a:t>
            </a:r>
            <a:endParaRPr lang="en-US"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924"/>
          <a:stretch/>
        </p:blipFill>
        <p:spPr>
          <a:xfrm>
            <a:off x="469900" y="2133466"/>
            <a:ext cx="6807200" cy="3409777"/>
          </a:xfrm>
          <a:prstGeom prst="rect">
            <a:avLst/>
          </a:prstGeom>
        </p:spPr>
      </p:pic>
    </p:spTree>
    <p:extLst>
      <p:ext uri="{BB962C8B-B14F-4D97-AF65-F5344CB8AC3E}">
        <p14:creationId xmlns:p14="http://schemas.microsoft.com/office/powerpoint/2010/main" val="95418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63905" y="1351215"/>
            <a:ext cx="7969095" cy="4763784"/>
          </a:xfrm>
          <a:prstGeom prst="rect">
            <a:avLst/>
          </a:prstGeom>
        </p:spPr>
      </p:pic>
      <p:pic>
        <p:nvPicPr>
          <p:cNvPr id="6" name="Picture 5"/>
          <p:cNvPicPr>
            <a:picLocks noChangeAspect="1"/>
          </p:cNvPicPr>
          <p:nvPr/>
        </p:nvPicPr>
        <p:blipFill>
          <a:blip r:embed="rId4"/>
          <a:stretch>
            <a:fillRect/>
          </a:stretch>
        </p:blipFill>
        <p:spPr>
          <a:xfrm>
            <a:off x="498261" y="298432"/>
            <a:ext cx="11583404" cy="1322947"/>
          </a:xfrm>
          <a:prstGeom prst="rect">
            <a:avLst/>
          </a:prstGeom>
        </p:spPr>
      </p:pic>
      <p:sp>
        <p:nvSpPr>
          <p:cNvPr id="2" name="Rectangle 1"/>
          <p:cNvSpPr/>
          <p:nvPr/>
        </p:nvSpPr>
        <p:spPr>
          <a:xfrm>
            <a:off x="8788400" y="4673600"/>
            <a:ext cx="1498600" cy="711200"/>
          </a:xfrm>
          <a:prstGeom prst="rect">
            <a:avLst/>
          </a:prstGeom>
          <a:noFill/>
          <a:ln w="57150">
            <a:solidFill>
              <a:srgbClr val="A3C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293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69105" y="1690688"/>
            <a:ext cx="9453789" cy="3878839"/>
          </a:xfrm>
          <a:prstGeom prst="rect">
            <a:avLst/>
          </a:prstGeom>
          <a:ln>
            <a:noFill/>
          </a:ln>
          <a:effectLst>
            <a:outerShdw blurRad="190500" algn="tl" rotWithShape="0">
              <a:srgbClr val="000000">
                <a:alpha val="70000"/>
              </a:srgbClr>
            </a:outerShdw>
          </a:effectLst>
        </p:spPr>
      </p:pic>
      <p:sp>
        <p:nvSpPr>
          <p:cNvPr id="6" name="Title 1"/>
          <p:cNvSpPr>
            <a:spLocks noGrp="1"/>
          </p:cNvSpPr>
          <p:nvPr>
            <p:ph type="title"/>
          </p:nvPr>
        </p:nvSpPr>
        <p:spPr>
          <a:xfrm>
            <a:off x="838200" y="581025"/>
            <a:ext cx="10515600" cy="890588"/>
          </a:xfrm>
        </p:spPr>
        <p:txBody>
          <a:bodyPr>
            <a:normAutofit/>
          </a:bodyPr>
          <a:lstStyle/>
          <a:p>
            <a:r>
              <a:rPr lang="en-US" dirty="0" smtClean="0"/>
              <a:t>Project ECHO Outcomes for Well-Ahead</a:t>
            </a:r>
            <a:endParaRPr lang="en-US" dirty="0"/>
          </a:p>
        </p:txBody>
      </p:sp>
    </p:spTree>
    <p:extLst>
      <p:ext uri="{BB962C8B-B14F-4D97-AF65-F5344CB8AC3E}">
        <p14:creationId xmlns:p14="http://schemas.microsoft.com/office/powerpoint/2010/main" val="4587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a:t>
            </a:r>
            <a:endParaRPr lang="en-US" dirty="0"/>
          </a:p>
        </p:txBody>
      </p:sp>
      <p:sp>
        <p:nvSpPr>
          <p:cNvPr id="3" name="Content Placeholder 2"/>
          <p:cNvSpPr>
            <a:spLocks noGrp="1"/>
          </p:cNvSpPr>
          <p:nvPr>
            <p:ph idx="1"/>
          </p:nvPr>
        </p:nvSpPr>
        <p:spPr>
          <a:xfrm>
            <a:off x="838200" y="1606550"/>
            <a:ext cx="5662961" cy="4513264"/>
          </a:xfrm>
        </p:spPr>
        <p:txBody>
          <a:bodyPr/>
          <a:lstStyle/>
          <a:p>
            <a:r>
              <a:rPr lang="en-US" dirty="0" smtClean="0"/>
              <a:t>Taunya Williams, MHA</a:t>
            </a:r>
            <a:endParaRPr lang="en-US" dirty="0"/>
          </a:p>
          <a:p>
            <a:pPr lvl="1"/>
            <a:r>
              <a:rPr lang="en-US" dirty="0"/>
              <a:t>Healthcare Innovation </a:t>
            </a:r>
            <a:r>
              <a:rPr lang="en-US" dirty="0" smtClean="0"/>
              <a:t>Manager</a:t>
            </a:r>
          </a:p>
          <a:p>
            <a:pPr lvl="1"/>
            <a:r>
              <a:rPr lang="en-US" dirty="0" smtClean="0"/>
              <a:t>Well-Ahead </a:t>
            </a:r>
            <a:r>
              <a:rPr lang="en-US" dirty="0"/>
              <a:t>Louisiana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1161" y="1471613"/>
            <a:ext cx="4574301" cy="4241866"/>
          </a:xfrm>
          <a:prstGeom prst="rect">
            <a:avLst/>
          </a:prstGeom>
        </p:spPr>
      </p:pic>
    </p:spTree>
    <p:extLst>
      <p:ext uri="{BB962C8B-B14F-4D97-AF65-F5344CB8AC3E}">
        <p14:creationId xmlns:p14="http://schemas.microsoft.com/office/powerpoint/2010/main" val="4226917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95" r="4321"/>
          <a:stretch/>
        </p:blipFill>
        <p:spPr>
          <a:xfrm>
            <a:off x="8394700" y="1916557"/>
            <a:ext cx="3797300" cy="3284540"/>
          </a:xfrm>
          <a:prstGeom prst="rect">
            <a:avLst/>
          </a:prstGeom>
        </p:spPr>
      </p:pic>
      <p:sp>
        <p:nvSpPr>
          <p:cNvPr id="3" name="Content Placeholder 2"/>
          <p:cNvSpPr>
            <a:spLocks noGrp="1"/>
          </p:cNvSpPr>
          <p:nvPr>
            <p:ph idx="1"/>
          </p:nvPr>
        </p:nvSpPr>
        <p:spPr>
          <a:xfrm>
            <a:off x="711200" y="1877314"/>
            <a:ext cx="7835900" cy="4513264"/>
          </a:xfrm>
        </p:spPr>
        <p:txBody>
          <a:bodyPr>
            <a:normAutofit/>
          </a:bodyPr>
          <a:lstStyle/>
          <a:p>
            <a:pPr marL="0" indent="0">
              <a:buNone/>
            </a:pPr>
            <a:r>
              <a:rPr lang="en-US" b="1" dirty="0" smtClean="0"/>
              <a:t>Diabetes ECHO Testimonial: </a:t>
            </a:r>
          </a:p>
          <a:p>
            <a:pPr marL="0" indent="0">
              <a:buNone/>
            </a:pPr>
            <a:r>
              <a:rPr lang="en-US" sz="2400" dirty="0" smtClean="0"/>
              <a:t>“Improved </a:t>
            </a:r>
            <a:r>
              <a:rPr lang="en-US" sz="2400" dirty="0"/>
              <a:t>Diabetic outcomes for </a:t>
            </a:r>
            <a:r>
              <a:rPr lang="en-US" sz="2400" dirty="0" smtClean="0"/>
              <a:t>difficult </a:t>
            </a:r>
            <a:r>
              <a:rPr lang="en-US" sz="2400" dirty="0"/>
              <a:t>patients. </a:t>
            </a:r>
            <a:r>
              <a:rPr lang="en-US" sz="2400" dirty="0" smtClean="0"/>
              <a:t>These </a:t>
            </a:r>
            <a:r>
              <a:rPr lang="en-US" sz="2400" dirty="0"/>
              <a:t>patients had A1c's in the range of 10-12.5% during the months of June and July.  Education, follow-up clinic and virtual visits, including remote monitoring over a six month period, resulted in 6.5 and 7.0% A1c.  These patients also tolerated Thanksgiving and Christmas holidays. The education received during the year from the ECHO clinic provided resourceful information to assist our patients</a:t>
            </a:r>
            <a:r>
              <a:rPr lang="en-US" sz="2400" dirty="0" smtClean="0"/>
              <a:t>.”</a:t>
            </a:r>
            <a:endParaRPr lang="en-US" sz="2400" dirty="0"/>
          </a:p>
          <a:p>
            <a:pPr marL="0" indent="0">
              <a:buNone/>
            </a:pPr>
            <a:endParaRPr lang="en-US" dirty="0"/>
          </a:p>
        </p:txBody>
      </p:sp>
      <p:sp>
        <p:nvSpPr>
          <p:cNvPr id="4" name="Title 1"/>
          <p:cNvSpPr>
            <a:spLocks noGrp="1"/>
          </p:cNvSpPr>
          <p:nvPr>
            <p:ph type="title"/>
          </p:nvPr>
        </p:nvSpPr>
        <p:spPr/>
        <p:txBody>
          <a:bodyPr>
            <a:normAutofit/>
          </a:bodyPr>
          <a:lstStyle/>
          <a:p>
            <a:r>
              <a:rPr lang="en-US" dirty="0" smtClean="0"/>
              <a:t>Project ECHO Outcomes for Well-Ahead</a:t>
            </a:r>
            <a:endParaRPr lang="en-US" dirty="0"/>
          </a:p>
        </p:txBody>
      </p:sp>
    </p:spTree>
    <p:extLst>
      <p:ext uri="{BB962C8B-B14F-4D97-AF65-F5344CB8AC3E}">
        <p14:creationId xmlns:p14="http://schemas.microsoft.com/office/powerpoint/2010/main" val="4271082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	</a:t>
            </a:r>
            <a:endParaRPr lang="en-US" dirty="0"/>
          </a:p>
        </p:txBody>
      </p:sp>
      <p:sp>
        <p:nvSpPr>
          <p:cNvPr id="3" name="Content Placeholder 2"/>
          <p:cNvSpPr>
            <a:spLocks noGrp="1"/>
          </p:cNvSpPr>
          <p:nvPr>
            <p:ph idx="1"/>
          </p:nvPr>
        </p:nvSpPr>
        <p:spPr>
          <a:xfrm>
            <a:off x="838200" y="1606550"/>
            <a:ext cx="7747000" cy="4513264"/>
          </a:xfrm>
        </p:spPr>
        <p:txBody>
          <a:bodyPr/>
          <a:lstStyle/>
          <a:p>
            <a:r>
              <a:rPr lang="en-US" dirty="0" smtClean="0"/>
              <a:t>ECHO </a:t>
            </a:r>
            <a:r>
              <a:rPr lang="en-US" dirty="0"/>
              <a:t>model is an effective tool to train specialists in </a:t>
            </a:r>
            <a:r>
              <a:rPr lang="en-US" dirty="0" smtClean="0"/>
              <a:t>areas of our state </a:t>
            </a:r>
            <a:r>
              <a:rPr lang="en-US" dirty="0"/>
              <a:t>that </a:t>
            </a:r>
            <a:r>
              <a:rPr lang="en-US" dirty="0" smtClean="0"/>
              <a:t>are </a:t>
            </a:r>
            <a:r>
              <a:rPr lang="en-US" dirty="0"/>
              <a:t>predominately </a:t>
            </a:r>
            <a:r>
              <a:rPr lang="en-US" dirty="0" smtClean="0"/>
              <a:t>rural</a:t>
            </a:r>
          </a:p>
          <a:p>
            <a:r>
              <a:rPr lang="en-US" dirty="0"/>
              <a:t>All Teach, All </a:t>
            </a:r>
            <a:r>
              <a:rPr lang="en-US" dirty="0" smtClean="0"/>
              <a:t>Learn</a:t>
            </a:r>
            <a:endParaRPr lang="en-US" dirty="0"/>
          </a:p>
          <a:p>
            <a:r>
              <a:rPr lang="en-US" dirty="0" smtClean="0"/>
              <a:t>Providers gain </a:t>
            </a:r>
            <a:r>
              <a:rPr lang="en-US" b="1" dirty="0" smtClean="0"/>
              <a:t>free</a:t>
            </a:r>
            <a:r>
              <a:rPr lang="en-US" dirty="0" smtClean="0"/>
              <a:t> </a:t>
            </a:r>
            <a:r>
              <a:rPr lang="en-US" dirty="0"/>
              <a:t>continuing education </a:t>
            </a:r>
            <a:r>
              <a:rPr lang="en-US" dirty="0" smtClean="0"/>
              <a:t>credits </a:t>
            </a:r>
          </a:p>
          <a:p>
            <a:r>
              <a:rPr lang="en-US" dirty="0"/>
              <a:t>Moving Knowledge </a:t>
            </a:r>
            <a:r>
              <a:rPr lang="en-US" b="1" dirty="0" smtClean="0"/>
              <a:t>not</a:t>
            </a:r>
            <a:r>
              <a:rPr lang="en-US" dirty="0" smtClean="0"/>
              <a:t> People</a:t>
            </a:r>
          </a:p>
          <a:p>
            <a:r>
              <a:rPr lang="en-US" dirty="0"/>
              <a:t>Get involved </a:t>
            </a:r>
            <a:r>
              <a:rPr lang="en-US" dirty="0" smtClean="0"/>
              <a:t>or inquire about </a:t>
            </a:r>
            <a:r>
              <a:rPr lang="en-US" dirty="0"/>
              <a:t>how you can start your own ECHO program</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200" y="2625725"/>
            <a:ext cx="3340100" cy="1649174"/>
          </a:xfrm>
          <a:prstGeom prst="rect">
            <a:avLst/>
          </a:prstGeom>
        </p:spPr>
      </p:pic>
    </p:spTree>
    <p:extLst>
      <p:ext uri="{BB962C8B-B14F-4D97-AF65-F5344CB8AC3E}">
        <p14:creationId xmlns:p14="http://schemas.microsoft.com/office/powerpoint/2010/main" val="376000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a:t>Taunya Williams, </a:t>
            </a:r>
            <a:r>
              <a:rPr lang="en-US" dirty="0" smtClean="0"/>
              <a:t>MHA, Healthcare </a:t>
            </a:r>
            <a:r>
              <a:rPr lang="en-US" dirty="0"/>
              <a:t>Innovation </a:t>
            </a:r>
            <a:r>
              <a:rPr lang="en-US" dirty="0" smtClean="0"/>
              <a:t>Manager, Well-Ahead </a:t>
            </a:r>
            <a:r>
              <a:rPr lang="en-US" dirty="0"/>
              <a:t>Louisiana </a:t>
            </a:r>
          </a:p>
          <a:p>
            <a:pPr lvl="1"/>
            <a:r>
              <a:rPr lang="en-US" dirty="0" smtClean="0"/>
              <a:t>Taunya.Williams@la.gov</a:t>
            </a:r>
          </a:p>
        </p:txBody>
      </p:sp>
    </p:spTree>
    <p:extLst>
      <p:ext uri="{BB962C8B-B14F-4D97-AF65-F5344CB8AC3E}">
        <p14:creationId xmlns:p14="http://schemas.microsoft.com/office/powerpoint/2010/main" val="3101980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3661484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hear from you!</a:t>
            </a:r>
            <a:endParaRPr lang="en-US" dirty="0"/>
          </a:p>
        </p:txBody>
      </p:sp>
      <p:sp>
        <p:nvSpPr>
          <p:cNvPr id="5" name="Rectangle 4"/>
          <p:cNvSpPr/>
          <p:nvPr/>
        </p:nvSpPr>
        <p:spPr>
          <a:xfrm>
            <a:off x="611605" y="1471613"/>
            <a:ext cx="1096878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a:ea typeface="+mn-ea"/>
                <a:cs typeface="+mn-cs"/>
                <a:hlinkClick r:id="rId3"/>
              </a:rPr>
              <a:t>https://</a:t>
            </a:r>
            <a:r>
              <a:rPr kumimoji="0" lang="en-US" sz="2800" b="0" i="0" u="none" strike="noStrike" kern="1200" cap="none" spc="0" normalizeH="0" baseline="0" noProof="0" dirty="0" smtClean="0">
                <a:ln>
                  <a:noFill/>
                </a:ln>
                <a:solidFill>
                  <a:prstClr val="black"/>
                </a:solidFill>
                <a:effectLst/>
                <a:uLnTx/>
                <a:uFillTx/>
                <a:latin typeface="Franklin Gothic Book"/>
                <a:ea typeface="+mn-ea"/>
                <a:cs typeface="+mn-cs"/>
                <a:hlinkClick r:id="rId3"/>
              </a:rPr>
              <a:t>www.surveymonkey.com/r/RCYLXYT</a:t>
            </a:r>
            <a:r>
              <a:rPr kumimoji="0" lang="en-US" sz="2800" b="0" i="0" u="none" strike="noStrike" kern="1200" cap="none" spc="0" normalizeH="0" baseline="0" noProof="0" dirty="0" smtClean="0">
                <a:ln>
                  <a:noFill/>
                </a:ln>
                <a:solidFill>
                  <a:prstClr val="black"/>
                </a:solidFill>
                <a:effectLst/>
                <a:uLnTx/>
                <a:uFillTx/>
                <a:latin typeface="Franklin Gothic Book"/>
                <a:ea typeface="+mn-ea"/>
                <a:cs typeface="+mn-cs"/>
              </a:rPr>
              <a:t> </a:t>
            </a:r>
            <a:endParaRPr kumimoji="0" lang="en-US" sz="2800" b="0" i="0" u="none" strike="noStrike" kern="1200" cap="none" spc="0" normalizeH="0" baseline="0" noProof="0" dirty="0">
              <a:ln>
                <a:noFill/>
              </a:ln>
              <a:solidFill>
                <a:prstClr val="black"/>
              </a:solidFill>
              <a:effectLst/>
              <a:uLnTx/>
              <a:uFillTx/>
              <a:latin typeface="Franklin Gothic Book"/>
              <a:ea typeface="+mn-ea"/>
              <a:cs typeface="+mn-cs"/>
            </a:endParaRPr>
          </a:p>
        </p:txBody>
      </p:sp>
      <p:pic>
        <p:nvPicPr>
          <p:cNvPr id="3" name="Picture 2"/>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419600" y="2362201"/>
            <a:ext cx="3098180" cy="3098180"/>
          </a:xfrm>
          <a:prstGeom prst="rect">
            <a:avLst/>
          </a:prstGeom>
        </p:spPr>
      </p:pic>
    </p:spTree>
    <p:extLst>
      <p:ext uri="{BB962C8B-B14F-4D97-AF65-F5344CB8AC3E}">
        <p14:creationId xmlns:p14="http://schemas.microsoft.com/office/powerpoint/2010/main" val="99356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3600" dirty="0" smtClean="0"/>
          </a:p>
          <a:p>
            <a:r>
              <a:rPr lang="en-US" sz="3600" dirty="0" smtClean="0"/>
              <a:t>Breakout Sessions: 11:00 </a:t>
            </a:r>
            <a:r>
              <a:rPr lang="en-US" sz="3600" dirty="0"/>
              <a:t>a.m. – </a:t>
            </a:r>
            <a:r>
              <a:rPr lang="en-US" sz="3600" dirty="0" smtClean="0"/>
              <a:t>12:00 p.m.</a:t>
            </a:r>
          </a:p>
          <a:p>
            <a:endParaRPr lang="en-US" sz="3600" dirty="0" smtClean="0"/>
          </a:p>
        </p:txBody>
      </p:sp>
    </p:spTree>
    <p:extLst>
      <p:ext uri="{BB962C8B-B14F-4D97-AF65-F5344CB8AC3E}">
        <p14:creationId xmlns:p14="http://schemas.microsoft.com/office/powerpoint/2010/main" val="26244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a:t>Overview of the Project ECHO Model </a:t>
            </a:r>
          </a:p>
          <a:p>
            <a:r>
              <a:rPr lang="en-US" dirty="0"/>
              <a:t>Benefits of participating in an ECHO project </a:t>
            </a:r>
          </a:p>
          <a:p>
            <a:r>
              <a:rPr lang="en-US" dirty="0"/>
              <a:t>Structure of an ECHO session </a:t>
            </a:r>
          </a:p>
          <a:p>
            <a:r>
              <a:rPr lang="en-US" dirty="0"/>
              <a:t>Review of the Well-Ahead Louisiana ECHO projects</a:t>
            </a:r>
          </a:p>
          <a:p>
            <a:pPr marL="0" indent="0">
              <a:buNone/>
            </a:pPr>
            <a:endParaRPr lang="en-US" dirty="0"/>
          </a:p>
        </p:txBody>
      </p:sp>
    </p:spTree>
    <p:extLst>
      <p:ext uri="{BB962C8B-B14F-4D97-AF65-F5344CB8AC3E}">
        <p14:creationId xmlns:p14="http://schemas.microsoft.com/office/powerpoint/2010/main" val="813547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2216"/>
            <a:ext cx="10515600" cy="1449820"/>
          </a:xfrm>
        </p:spPr>
        <p:txBody>
          <a:bodyPr>
            <a:normAutofit/>
          </a:bodyPr>
          <a:lstStyle/>
          <a:p>
            <a:r>
              <a:rPr lang="en-US" dirty="0"/>
              <a:t>What</a:t>
            </a:r>
            <a:r>
              <a:rPr lang="en-US" b="1" dirty="0"/>
              <a:t> </a:t>
            </a:r>
            <a:r>
              <a:rPr lang="en-US" dirty="0"/>
              <a:t>is </a:t>
            </a:r>
            <a:r>
              <a:rPr lang="en-US" dirty="0" smtClean="0"/>
              <a:t>ECHO</a:t>
            </a:r>
            <a:r>
              <a:rPr lang="en-US" dirty="0"/>
              <a:t>? </a:t>
            </a:r>
            <a:r>
              <a:rPr lang="en-US" b="1" dirty="0"/>
              <a:t/>
            </a:r>
            <a:br>
              <a:rPr lang="en-US" b="1" dirty="0"/>
            </a:br>
            <a:endParaRPr lang="en-US" dirty="0"/>
          </a:p>
        </p:txBody>
      </p:sp>
      <p:sp>
        <p:nvSpPr>
          <p:cNvPr id="3" name="Content Placeholder 2"/>
          <p:cNvSpPr>
            <a:spLocks noGrp="1"/>
          </p:cNvSpPr>
          <p:nvPr>
            <p:ph idx="1"/>
          </p:nvPr>
        </p:nvSpPr>
        <p:spPr>
          <a:xfrm>
            <a:off x="838200" y="1606550"/>
            <a:ext cx="11010900" cy="4513264"/>
          </a:xfrm>
        </p:spPr>
        <p:txBody>
          <a:bodyPr>
            <a:normAutofit/>
          </a:bodyPr>
          <a:lstStyle/>
          <a:p>
            <a:r>
              <a:rPr lang="en-US" dirty="0" smtClean="0"/>
              <a:t>This is </a:t>
            </a:r>
            <a:r>
              <a:rPr lang="en-US" dirty="0"/>
              <a:t>a movement to demonopolize knowledge and amplify the capacity to provide best practice care for underserved people all over the world</a:t>
            </a:r>
            <a:r>
              <a:rPr lang="en-US" dirty="0" smtClean="0"/>
              <a:t>.</a:t>
            </a:r>
          </a:p>
          <a:p>
            <a:r>
              <a:rPr lang="en-US" dirty="0"/>
              <a:t>The model connects </a:t>
            </a:r>
            <a:r>
              <a:rPr lang="en-US" dirty="0" smtClean="0"/>
              <a:t>providers </a:t>
            </a:r>
            <a:r>
              <a:rPr lang="en-US" dirty="0"/>
              <a:t>and specialists on a live, virtual platform to share knowledge and expand treatment </a:t>
            </a:r>
            <a:r>
              <a:rPr lang="en-US" dirty="0" smtClean="0"/>
              <a:t>capacity. </a:t>
            </a:r>
          </a:p>
          <a:p>
            <a:r>
              <a:rPr lang="en-US" dirty="0" smtClean="0"/>
              <a:t>It gives providers the </a:t>
            </a:r>
            <a:r>
              <a:rPr lang="en-US" dirty="0"/>
              <a:t>knowledge and support they need to manage patients </a:t>
            </a:r>
            <a:r>
              <a:rPr lang="en-US" dirty="0" smtClean="0"/>
              <a:t>with common and </a:t>
            </a:r>
            <a:r>
              <a:rPr lang="en-US" dirty="0"/>
              <a:t>complex conditions in the patients’ own communities.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350" y="5001275"/>
            <a:ext cx="3289300" cy="1624092"/>
          </a:xfrm>
          <a:prstGeom prst="rect">
            <a:avLst/>
          </a:prstGeom>
        </p:spPr>
      </p:pic>
    </p:spTree>
    <p:extLst>
      <p:ext uri="{BB962C8B-B14F-4D97-AF65-F5344CB8AC3E}">
        <p14:creationId xmlns:p14="http://schemas.microsoft.com/office/powerpoint/2010/main" val="135306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ECHO?</a:t>
            </a:r>
            <a:endParaRPr lang="en-US" dirty="0"/>
          </a:p>
        </p:txBody>
      </p:sp>
      <p:sp>
        <p:nvSpPr>
          <p:cNvPr id="3" name="Content Placeholder 2"/>
          <p:cNvSpPr>
            <a:spLocks noGrp="1"/>
          </p:cNvSpPr>
          <p:nvPr>
            <p:ph idx="1"/>
          </p:nvPr>
        </p:nvSpPr>
        <p:spPr/>
        <p:txBody>
          <a:bodyPr>
            <a:noAutofit/>
          </a:bodyPr>
          <a:lstStyle/>
          <a:p>
            <a:pPr marL="228600" lvl="1">
              <a:spcBef>
                <a:spcPts val="1000"/>
              </a:spcBef>
            </a:pPr>
            <a:r>
              <a:rPr lang="en-US" sz="2800" dirty="0">
                <a:solidFill>
                  <a:schemeClr val="accent1"/>
                </a:solidFill>
              </a:rPr>
              <a:t>ECHO functions on a “hub and spoke” model</a:t>
            </a:r>
          </a:p>
          <a:p>
            <a:pPr lvl="1"/>
            <a:r>
              <a:rPr lang="en-US" dirty="0" smtClean="0"/>
              <a:t>Hub Team is made up of a group of relevant specialists </a:t>
            </a:r>
          </a:p>
          <a:p>
            <a:pPr lvl="1"/>
            <a:r>
              <a:rPr lang="en-US" dirty="0" smtClean="0"/>
              <a:t>Spoke Sites are community providers/clinics</a:t>
            </a:r>
          </a:p>
          <a:p>
            <a:pPr marL="228600" lvl="1">
              <a:spcBef>
                <a:spcPts val="1000"/>
              </a:spcBef>
            </a:pPr>
            <a:r>
              <a:rPr lang="en-US" sz="2800" dirty="0">
                <a:solidFill>
                  <a:schemeClr val="accent1"/>
                </a:solidFill>
              </a:rPr>
              <a:t>ECHO sessions function like virtual grand </a:t>
            </a:r>
            <a:r>
              <a:rPr lang="en-US" sz="2800" dirty="0" smtClean="0">
                <a:solidFill>
                  <a:schemeClr val="accent1"/>
                </a:solidFill>
              </a:rPr>
              <a:t>rounds</a:t>
            </a:r>
          </a:p>
          <a:p>
            <a:pPr marL="685800" lvl="2">
              <a:spcBef>
                <a:spcPts val="1000"/>
              </a:spcBef>
            </a:pPr>
            <a:r>
              <a:rPr lang="en-US" sz="2400" dirty="0"/>
              <a:t>Spoke sites will present cases and participate regularly</a:t>
            </a:r>
          </a:p>
          <a:p>
            <a:pPr lvl="1"/>
            <a:r>
              <a:rPr lang="en-US" dirty="0"/>
              <a:t>Specialists serve as mentors and experts</a:t>
            </a:r>
          </a:p>
          <a:p>
            <a:r>
              <a:rPr lang="en-US" dirty="0" smtClean="0"/>
              <a:t>ECHO </a:t>
            </a:r>
            <a:r>
              <a:rPr lang="en-US" dirty="0"/>
              <a:t>model is not “traditional telemedicine</a:t>
            </a:r>
            <a:r>
              <a:rPr lang="en-US" dirty="0" smtClean="0"/>
              <a:t>”</a:t>
            </a:r>
            <a:endParaRPr lang="en-US" dirty="0"/>
          </a:p>
        </p:txBody>
      </p:sp>
    </p:spTree>
    <p:extLst>
      <p:ext uri="{BB962C8B-B14F-4D97-AF65-F5344CB8AC3E}">
        <p14:creationId xmlns:p14="http://schemas.microsoft.com/office/powerpoint/2010/main" val="4118449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8144" t="2856" r="8144" b="2262"/>
          <a:stretch/>
        </p:blipFill>
        <p:spPr>
          <a:xfrm>
            <a:off x="5584727" y="581025"/>
            <a:ext cx="5769073" cy="5698888"/>
          </a:xfrm>
        </p:spPr>
      </p:pic>
      <p:sp>
        <p:nvSpPr>
          <p:cNvPr id="2" name="Title 1"/>
          <p:cNvSpPr>
            <a:spLocks noGrp="1"/>
          </p:cNvSpPr>
          <p:nvPr>
            <p:ph type="title"/>
          </p:nvPr>
        </p:nvSpPr>
        <p:spPr/>
        <p:txBody>
          <a:bodyPr/>
          <a:lstStyle/>
          <a:p>
            <a:r>
              <a:rPr lang="en-US" dirty="0" smtClean="0"/>
              <a:t>All Teach, All Learn</a:t>
            </a:r>
            <a:endParaRPr lang="en-US" dirty="0"/>
          </a:p>
        </p:txBody>
      </p:sp>
      <p:pic>
        <p:nvPicPr>
          <p:cNvPr id="5" name="Picture 4"/>
          <p:cNvPicPr>
            <a:picLocks noChangeAspect="1"/>
          </p:cNvPicPr>
          <p:nvPr/>
        </p:nvPicPr>
        <p:blipFill>
          <a:blip r:embed="rId4"/>
          <a:stretch>
            <a:fillRect/>
          </a:stretch>
        </p:blipFill>
        <p:spPr>
          <a:xfrm>
            <a:off x="378105" y="1795888"/>
            <a:ext cx="5353955" cy="4168184"/>
          </a:xfrm>
          <a:prstGeom prst="rect">
            <a:avLst/>
          </a:prstGeom>
        </p:spPr>
      </p:pic>
    </p:spTree>
    <p:extLst>
      <p:ext uri="{BB962C8B-B14F-4D97-AF65-F5344CB8AC3E}">
        <p14:creationId xmlns:p14="http://schemas.microsoft.com/office/powerpoint/2010/main" val="384788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1632" b="65920"/>
          <a:stretch/>
        </p:blipFill>
        <p:spPr>
          <a:xfrm>
            <a:off x="806097" y="1181099"/>
            <a:ext cx="6786193" cy="1427018"/>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33972" b="44887"/>
          <a:stretch/>
        </p:blipFill>
        <p:spPr>
          <a:xfrm>
            <a:off x="5019147" y="2438399"/>
            <a:ext cx="6786193" cy="1343891"/>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204" t="55004" r="-204" b="23419"/>
          <a:stretch/>
        </p:blipFill>
        <p:spPr>
          <a:xfrm>
            <a:off x="806096" y="3865417"/>
            <a:ext cx="6786193" cy="1371600"/>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76798" b="2061"/>
          <a:stretch/>
        </p:blipFill>
        <p:spPr>
          <a:xfrm>
            <a:off x="5019146" y="4918363"/>
            <a:ext cx="6786193" cy="1343891"/>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3785" b="89785"/>
          <a:stretch/>
        </p:blipFill>
        <p:spPr>
          <a:xfrm>
            <a:off x="1165978" y="613062"/>
            <a:ext cx="10639361" cy="640772"/>
          </a:xfrm>
          <a:prstGeom prst="rect">
            <a:avLst/>
          </a:prstGeom>
        </p:spPr>
      </p:pic>
    </p:spTree>
    <p:extLst>
      <p:ext uri="{BB962C8B-B14F-4D97-AF65-F5344CB8AC3E}">
        <p14:creationId xmlns:p14="http://schemas.microsoft.com/office/powerpoint/2010/main" val="221013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412750"/>
            <a:ext cx="10515600" cy="1325563"/>
          </a:xfrm>
        </p:spPr>
        <p:txBody>
          <a:bodyPr/>
          <a:lstStyle/>
          <a:p>
            <a:r>
              <a:rPr lang="en-US" dirty="0" smtClean="0"/>
              <a:t>Benefits of ECHO</a:t>
            </a:r>
            <a:endParaRPr lang="en-US" dirty="0"/>
          </a:p>
        </p:txBody>
      </p:sp>
      <p:sp>
        <p:nvSpPr>
          <p:cNvPr id="8" name="Content Placeholder 2"/>
          <p:cNvSpPr>
            <a:spLocks noGrp="1"/>
          </p:cNvSpPr>
          <p:nvPr>
            <p:ph sz="half" idx="1"/>
          </p:nvPr>
        </p:nvSpPr>
        <p:spPr>
          <a:xfrm>
            <a:off x="838200" y="1690688"/>
            <a:ext cx="5181600" cy="4872630"/>
          </a:xfrm>
        </p:spPr>
        <p:txBody>
          <a:bodyPr>
            <a:noAutofit/>
          </a:bodyPr>
          <a:lstStyle/>
          <a:p>
            <a:r>
              <a:rPr lang="en-US" sz="2400" dirty="0" smtClean="0"/>
              <a:t>Democratize Knowledge</a:t>
            </a:r>
          </a:p>
          <a:p>
            <a:r>
              <a:rPr lang="en-US" sz="2400" dirty="0" smtClean="0"/>
              <a:t>Quality </a:t>
            </a:r>
            <a:r>
              <a:rPr lang="en-US" sz="2400" dirty="0"/>
              <a:t>and Safety</a:t>
            </a:r>
          </a:p>
          <a:p>
            <a:r>
              <a:rPr lang="en-US" sz="2400" dirty="0"/>
              <a:t>Rapid Learning and best-practice dissemination</a:t>
            </a:r>
          </a:p>
          <a:p>
            <a:r>
              <a:rPr lang="en-US" sz="2400" dirty="0"/>
              <a:t>Reduce variations in care</a:t>
            </a:r>
          </a:p>
          <a:p>
            <a:r>
              <a:rPr lang="en-US" sz="2400" dirty="0"/>
              <a:t>Access for Rural and Underserved Patients, reduced disparities</a:t>
            </a:r>
          </a:p>
          <a:p>
            <a:r>
              <a:rPr lang="en-US" sz="2400" dirty="0"/>
              <a:t>Workforce Training and Force </a:t>
            </a:r>
            <a:r>
              <a:rPr lang="en-US" sz="2400" dirty="0" smtClean="0"/>
              <a:t>Multiplier</a:t>
            </a:r>
            <a:endParaRPr lang="en-US" sz="2400" dirty="0"/>
          </a:p>
        </p:txBody>
      </p:sp>
      <p:sp>
        <p:nvSpPr>
          <p:cNvPr id="9" name="Content Placeholder 5"/>
          <p:cNvSpPr txBox="1">
            <a:spLocks/>
          </p:cNvSpPr>
          <p:nvPr/>
        </p:nvSpPr>
        <p:spPr>
          <a:xfrm>
            <a:off x="6172200" y="1690688"/>
            <a:ext cx="5181600" cy="48726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t>Improving Professional Satisfaction/Retention </a:t>
            </a:r>
          </a:p>
          <a:p>
            <a:r>
              <a:rPr lang="en-US" sz="2400" smtClean="0"/>
              <a:t>Supporting the Medical Home Model</a:t>
            </a:r>
          </a:p>
          <a:p>
            <a:r>
              <a:rPr lang="en-US" sz="2400" smtClean="0"/>
              <a:t>Cost Effective Care–Avoid Excessive Testing and Travel</a:t>
            </a:r>
          </a:p>
          <a:p>
            <a:r>
              <a:rPr lang="en-US" sz="2400" smtClean="0"/>
              <a:t>Prevent Cost of Untreated Disease (e.g. liver transplant or dialysis)</a:t>
            </a:r>
          </a:p>
          <a:p>
            <a:r>
              <a:rPr lang="en-US" sz="2400" smtClean="0"/>
              <a:t>Integration of Public Health into treatment paradigm </a:t>
            </a:r>
          </a:p>
          <a:p>
            <a:endParaRPr lang="en-US" dirty="0"/>
          </a:p>
        </p:txBody>
      </p:sp>
    </p:spTree>
    <p:extLst>
      <p:ext uri="{BB962C8B-B14F-4D97-AF65-F5344CB8AC3E}">
        <p14:creationId xmlns:p14="http://schemas.microsoft.com/office/powerpoint/2010/main" val="942986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38200" y="581025"/>
            <a:ext cx="10515600" cy="890588"/>
          </a:xfrm>
        </p:spPr>
        <p:txBody>
          <a:bodyPr/>
          <a:lstStyle/>
          <a:p>
            <a:r>
              <a:rPr lang="en-US" dirty="0" smtClean="0"/>
              <a:t>Need for ECHO in Louisiana</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372" y="1274617"/>
            <a:ext cx="4770156" cy="503018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274618"/>
            <a:ext cx="4759036" cy="5030186"/>
          </a:xfrm>
          <a:prstGeom prst="rect">
            <a:avLst/>
          </a:prstGeom>
        </p:spPr>
      </p:pic>
      <p:sp>
        <p:nvSpPr>
          <p:cNvPr id="15" name="Rectangle 14"/>
          <p:cNvSpPr/>
          <p:nvPr/>
        </p:nvSpPr>
        <p:spPr>
          <a:xfrm>
            <a:off x="2660073" y="1274618"/>
            <a:ext cx="2937163" cy="69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33372" y="1274617"/>
            <a:ext cx="1999246" cy="69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290114" y="1274617"/>
            <a:ext cx="1999246" cy="69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36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ll Ahead Theme">
  <a:themeElements>
    <a:clrScheme name="Well-Ahead Louisiana Word Theme">
      <a:dk1>
        <a:sysClr val="windowText" lastClr="000000"/>
      </a:dk1>
      <a:lt1>
        <a:sysClr val="window" lastClr="FFFFFF"/>
      </a:lt1>
      <a:dk2>
        <a:srgbClr val="000000"/>
      </a:dk2>
      <a:lt2>
        <a:srgbClr val="FFFFFF"/>
      </a:lt2>
      <a:accent1>
        <a:srgbClr val="6A6A69"/>
      </a:accent1>
      <a:accent2>
        <a:srgbClr val="129096"/>
      </a:accent2>
      <a:accent3>
        <a:srgbClr val="11B4C3"/>
      </a:accent3>
      <a:accent4>
        <a:srgbClr val="82CCB5"/>
      </a:accent4>
      <a:accent5>
        <a:srgbClr val="C4DC70"/>
      </a:accent5>
      <a:accent6>
        <a:srgbClr val="6A6A69"/>
      </a:accent6>
      <a:hlink>
        <a:srgbClr val="129096"/>
      </a:hlink>
      <a:folHlink>
        <a:srgbClr val="11B4C3"/>
      </a:folHlink>
    </a:clrScheme>
    <a:fontScheme name="Well-Ahead Franklin Gothic">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 Ahead Theme [Read-Only]" id="{04BC5EA1-BC69-4887-9A6C-C878EB741214}" vid="{3FF6837A-F201-4DD7-8A84-2953947023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Well Ahead Theme</Template>
  <TotalTime>14321</TotalTime>
  <Words>2930</Words>
  <Application>Microsoft Office PowerPoint</Application>
  <PresentationFormat>Widescreen</PresentationFormat>
  <Paragraphs>153</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Franklin Gothic Book</vt:lpstr>
      <vt:lpstr>Franklin Gothic Demi</vt:lpstr>
      <vt:lpstr>Well Ahead Theme</vt:lpstr>
      <vt:lpstr>PowerPoint Presentation</vt:lpstr>
      <vt:lpstr>Speaker</vt:lpstr>
      <vt:lpstr>Learning Objectives</vt:lpstr>
      <vt:lpstr>What is ECHO?  </vt:lpstr>
      <vt:lpstr>What is ECHO?</vt:lpstr>
      <vt:lpstr>All Teach, All Learn</vt:lpstr>
      <vt:lpstr>PowerPoint Presentation</vt:lpstr>
      <vt:lpstr>Benefits of ECHO</vt:lpstr>
      <vt:lpstr>Need for ECHO in Louisiana</vt:lpstr>
      <vt:lpstr>Where it’s Used – Nationally and Globally</vt:lpstr>
      <vt:lpstr>Basic ECHO Session Structure</vt:lpstr>
      <vt:lpstr>Continuing Education Units (CEUs)</vt:lpstr>
      <vt:lpstr>Participation Requirements  </vt:lpstr>
      <vt:lpstr>Diabetes ECHO</vt:lpstr>
      <vt:lpstr>Dental ECHO</vt:lpstr>
      <vt:lpstr>Lifestyle Coach ECHO </vt:lpstr>
      <vt:lpstr>Project ECHO Outcomes for Well-Ahead</vt:lpstr>
      <vt:lpstr>PowerPoint Presentation</vt:lpstr>
      <vt:lpstr>Project ECHO Outcomes for Well-Ahead</vt:lpstr>
      <vt:lpstr>Project ECHO Outcomes for Well-Ahead</vt:lpstr>
      <vt:lpstr>Key Takeaways </vt:lpstr>
      <vt:lpstr>Contact Information</vt:lpstr>
      <vt:lpstr>Questions? </vt:lpstr>
      <vt:lpstr>We want to hear from you!</vt:lpstr>
      <vt:lpstr>PowerPoint Presentation</vt:lpstr>
    </vt:vector>
  </TitlesOfParts>
  <Company>Louisisana Department of Health and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Martin</dc:creator>
  <cp:lastModifiedBy>Brian Giandelone</cp:lastModifiedBy>
  <cp:revision>498</cp:revision>
  <cp:lastPrinted>2016-05-25T19:14:28Z</cp:lastPrinted>
  <dcterms:created xsi:type="dcterms:W3CDTF">2016-05-19T12:15:37Z</dcterms:created>
  <dcterms:modified xsi:type="dcterms:W3CDTF">2023-06-15T15:42:10Z</dcterms:modified>
</cp:coreProperties>
</file>