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28"/>
  </p:notesMasterIdLst>
  <p:handoutMasterIdLst>
    <p:handoutMasterId r:id="rId29"/>
  </p:handoutMasterIdLst>
  <p:sldIdLst>
    <p:sldId id="305" r:id="rId3"/>
    <p:sldId id="264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67" r:id="rId25"/>
    <p:sldId id="328" r:id="rId26"/>
    <p:sldId id="30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Rhodes" initials="RR" lastIdx="37" clrIdx="0">
    <p:extLst>
      <p:ext uri="{19B8F6BF-5375-455C-9EA6-DF929625EA0E}">
        <p15:presenceInfo xmlns:p15="http://schemas.microsoft.com/office/powerpoint/2012/main" userId="1d0869613b5a9c6e" providerId="Windows Live"/>
      </p:ext>
    </p:extLst>
  </p:cmAuthor>
  <p:cmAuthor id="2" name="Whitney Fowler" initials="WF" lastIdx="9" clrIdx="1">
    <p:extLst>
      <p:ext uri="{19B8F6BF-5375-455C-9EA6-DF929625EA0E}">
        <p15:presenceInfo xmlns:p15="http://schemas.microsoft.com/office/powerpoint/2012/main" userId="S-1-5-21-1527950376-3420975135-3306108593-104426" providerId="AD"/>
      </p:ext>
    </p:extLst>
  </p:cmAuthor>
  <p:cmAuthor id="3" name="Hillary Simpson" initials="HS" lastIdx="6" clrIdx="2">
    <p:extLst>
      <p:ext uri="{19B8F6BF-5375-455C-9EA6-DF929625EA0E}">
        <p15:presenceInfo xmlns:p15="http://schemas.microsoft.com/office/powerpoint/2012/main" userId="2693dead4d4f1289" providerId="Windows Live"/>
      </p:ext>
    </p:extLst>
  </p:cmAuthor>
  <p:cmAuthor id="4" name="Melissa Martin" initials="MM" lastIdx="8" clrIdx="3">
    <p:extLst>
      <p:ext uri="{19B8F6BF-5375-455C-9EA6-DF929625EA0E}">
        <p15:presenceInfo xmlns:p15="http://schemas.microsoft.com/office/powerpoint/2012/main" userId="S-1-5-21-1527950376-3420975135-3306108593-103630" providerId="AD"/>
      </p:ext>
    </p:extLst>
  </p:cmAuthor>
  <p:cmAuthor id="6" name="Hillary Sutton" initials="HS" lastIdx="9" clrIdx="4">
    <p:extLst>
      <p:ext uri="{19B8F6BF-5375-455C-9EA6-DF929625EA0E}">
        <p15:presenceInfo xmlns:p15="http://schemas.microsoft.com/office/powerpoint/2012/main" userId="S-1-5-21-1527950376-3420975135-3306108593-112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CB4"/>
    <a:srgbClr val="138788"/>
    <a:srgbClr val="C4DC70"/>
    <a:srgbClr val="A3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0" autoAdjust="0"/>
    <p:restoredTop sz="75000" autoAdjust="0"/>
  </p:normalViewPr>
  <p:slideViewPr>
    <p:cSldViewPr snapToGrid="0">
      <p:cViewPr varScale="1">
        <p:scale>
          <a:sx n="30" d="100"/>
          <a:sy n="30" d="100"/>
        </p:scale>
        <p:origin x="1614" y="54"/>
      </p:cViewPr>
      <p:guideLst/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456"/>
    </p:cViewPr>
  </p:sorterViewPr>
  <p:notesViewPr>
    <p:cSldViewPr snapToGrid="0">
      <p:cViewPr varScale="1">
        <p:scale>
          <a:sx n="85" d="100"/>
          <a:sy n="85" d="100"/>
        </p:scale>
        <p:origin x="192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E0E5-F387-4D3A-ABDD-B7146163A207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389E-545C-4796-B214-02DFD072E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FC9D03-22F2-47AC-9740-98A6F5B4D57F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00CC4-5F2C-465B-802B-BD0EDD713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00CC4-5F2C-465B-802B-BD0EDD7138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58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39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06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603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67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36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95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971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77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10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809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550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Speaker: </a:t>
            </a:r>
            <a:r>
              <a:rPr lang="en-US" b="0" dirty="0" smtClean="0"/>
              <a:t>Please complete the post session survey to share your feedback.</a:t>
            </a:r>
            <a:r>
              <a:rPr lang="en-US" b="0" baseline="0" dirty="0" smtClean="0"/>
              <a:t> </a:t>
            </a:r>
            <a:r>
              <a:rPr lang="en-US" baseline="0" dirty="0" smtClean="0"/>
              <a:t>To access the survey, you can scan the QR code on this slide with the camera on your mobile phone! The survey should only take a minute or two to complete. Thank you!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00CC4-5F2C-465B-802B-BD0EDD7138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2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00CC4-5F2C-465B-802B-BD0EDD7138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93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94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56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7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40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19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83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5173362"/>
            <a:ext cx="12192001" cy="16846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27654"/>
            <a:ext cx="12191999" cy="32457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61" y="5358361"/>
            <a:ext cx="1311787" cy="1322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/>
          <a:stretch/>
        </p:blipFill>
        <p:spPr>
          <a:xfrm>
            <a:off x="3408601" y="5455400"/>
            <a:ext cx="2990265" cy="1111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82" y="681677"/>
            <a:ext cx="8129033" cy="19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9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9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1212832"/>
            <a:ext cx="9819502" cy="4432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82" y="4497859"/>
            <a:ext cx="990938" cy="999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/>
          <a:stretch/>
        </p:blipFill>
        <p:spPr>
          <a:xfrm>
            <a:off x="394737" y="4580237"/>
            <a:ext cx="2150809" cy="77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32"/>
            <a:ext cx="5888736" cy="148742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4737" y="2191190"/>
            <a:ext cx="9021112" cy="2306669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3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95499"/>
            <a:ext cx="12192000" cy="2657475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1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025"/>
            <a:ext cx="10515600" cy="890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51326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41520"/>
            <a:ext cx="637516" cy="64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/>
          <a:stretch/>
        </p:blipFill>
        <p:spPr>
          <a:xfrm>
            <a:off x="390526" y="6053138"/>
            <a:ext cx="1524000" cy="54750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81025"/>
            <a:ext cx="504825" cy="889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81025"/>
            <a:ext cx="10515600" cy="8905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5114925" cy="45132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8875" y="1604964"/>
            <a:ext cx="5114925" cy="45132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81025"/>
            <a:ext cx="504825" cy="889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41520"/>
            <a:ext cx="637516" cy="64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/>
          <a:stretch/>
        </p:blipFill>
        <p:spPr>
          <a:xfrm>
            <a:off x="390526" y="6053138"/>
            <a:ext cx="1524000" cy="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1025"/>
            <a:ext cx="10515600" cy="8905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2085974"/>
            <a:ext cx="5114925" cy="40338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238875" y="2084388"/>
            <a:ext cx="5114925" cy="40338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81025"/>
            <a:ext cx="504825" cy="889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238875" y="1477963"/>
            <a:ext cx="5114925" cy="600075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38199" y="1484313"/>
            <a:ext cx="5114925" cy="600075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41520"/>
            <a:ext cx="637516" cy="642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/>
          <a:stretch/>
        </p:blipFill>
        <p:spPr>
          <a:xfrm>
            <a:off x="390526" y="6053138"/>
            <a:ext cx="1524000" cy="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and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97565" y="357809"/>
            <a:ext cx="11430000" cy="6132443"/>
          </a:xfrm>
          <a:prstGeom prst="rect">
            <a:avLst/>
          </a:prstGeom>
          <a:noFill/>
          <a:ln w="666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605" y="581025"/>
            <a:ext cx="10968790" cy="890588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605" y="1471613"/>
            <a:ext cx="10968790" cy="4830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3" r:id="rId2"/>
    <p:sldLayoutId id="2147483711" r:id="rId3"/>
    <p:sldLayoutId id="2147483662" r:id="rId4"/>
    <p:sldLayoutId id="2147483664" r:id="rId5"/>
    <p:sldLayoutId id="2147483665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6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BSVCGV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Grantsmanship</a:t>
            </a:r>
            <a:r>
              <a:rPr lang="en-US" dirty="0"/>
              <a:t>: De-Mystifying the Process on YOUR Terms</a:t>
            </a:r>
          </a:p>
        </p:txBody>
      </p:sp>
    </p:spTree>
    <p:extLst>
      <p:ext uri="{BB962C8B-B14F-4D97-AF65-F5344CB8AC3E}">
        <p14:creationId xmlns:p14="http://schemas.microsoft.com/office/powerpoint/2010/main" val="277010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8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/>
          <p:nvPr/>
        </p:nvSpPr>
        <p:spPr>
          <a:xfrm>
            <a:off x="3505200" y="786184"/>
            <a:ext cx="6756180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Private/Foundation Grants vs. Governmental Grants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Federal/State grants are easier to win but often harder to write.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99% match may be enough. (Sort of.)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Awards are typically larger.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Writing is usually harder, more technical, etc.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There are typically more documentation/reporting requirements.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When considering Private/Foundation Grants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 your network to find that connection.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Research 990s. What have they funded previously?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are passionate about your grant topic. Are they?!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99% match may not be enough.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Awards are typically smaller.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Writing is usually easier/less laborious.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43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 descr="A child making a thumbs up gestur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5592" y="80966"/>
            <a:ext cx="3496408" cy="371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9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/>
          <p:nvPr/>
        </p:nvSpPr>
        <p:spPr>
          <a:xfrm>
            <a:off x="3158544" y="584971"/>
            <a:ext cx="5756856" cy="621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Congratulations! You’ve found your (potential) grant opportunity!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 the NOFO/NOFA/FOA/RFP/RFA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 it again!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Everything matters! If you don’t understand something, ask.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Pay attention to pre-grant requirements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3514" marR="0" lvl="2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DUNS, Login.gov, Sam.gov, other portals, etc.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Notice the important elements. They are often found on a summary page: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3514" marR="0" lvl="2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Due dates, Goals, Eligibility, Award Caps, Period of Performance, TA information, Preferences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80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0" descr="Hands typing on a keyboar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-266" t="866" r="266" b="29049"/>
          <a:stretch/>
        </p:blipFill>
        <p:spPr>
          <a:xfrm rot="5400000">
            <a:off x="-2478263" y="2268677"/>
            <a:ext cx="6858000" cy="23206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1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/>
          <p:nvPr/>
        </p:nvSpPr>
        <p:spPr>
          <a:xfrm>
            <a:off x="4495800" y="197709"/>
            <a:ext cx="47289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Grant Writing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4617079" y="1219201"/>
            <a:ext cx="5796701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Congratulations! You did your homework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your project fits the application!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It’s time to WRITE!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Say what you mean and mean what your say.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Answer the question…exactly!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Less is more, because more can be too much.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 concise.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Don’t regurgitate the question in the answer.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Consider the criteria. What should you spend the most time 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9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7800" y="5094436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/>
          <p:nvPr/>
        </p:nvSpPr>
        <p:spPr>
          <a:xfrm>
            <a:off x="3429000" y="1295401"/>
            <a:ext cx="6756180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Abstract/Letter of Intent (LOI)/Introduction, etc.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Need: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is the need and what data supports your need?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are you going to address the need? What will their funding buy?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Resources/Capabilities: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Why are you well-equipped to implement the program?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Collaborations: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partners will assist you?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Letters of Support/Letters of Commitment/Memos of Understanding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3276600" y="197709"/>
            <a:ext cx="7137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Grant Writing: Common Components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8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1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/>
          <p:nvPr/>
        </p:nvSpPr>
        <p:spPr>
          <a:xfrm>
            <a:off x="3429000" y="1219201"/>
            <a:ext cx="675618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Evaluation: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will you measure your impact?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are your quantifiable goals, objectives, outcomes, and activities?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do you plan to continue the program once the project period ends?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Support Requested/Budget: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much are your requesting?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do you know it is reasonable and customary?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3276600" y="197709"/>
            <a:ext cx="7137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Grant Writing: Common Components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94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2861" y="1975338"/>
            <a:ext cx="7526278" cy="368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3731528" y="634425"/>
            <a:ext cx="47289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Speaking of Evaluation…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34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1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3505200" y="533400"/>
            <a:ext cx="6908580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You’ve written. Now what?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Read, re-read, and have others read.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Leave time for edits…and more edits.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Compare the NOFO to your grant response. Is it: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41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Complete? Thorough?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Does it respect the limits?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41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Page count, font, format, etc.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4" descr="A young child pointing to his forehea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5832" y="4044950"/>
            <a:ext cx="4085875" cy="281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99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5" descr="A group of children holding their thumbs up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15063"/>
          <a:stretch/>
        </p:blipFill>
        <p:spPr>
          <a:xfrm>
            <a:off x="8373073" y="1951892"/>
            <a:ext cx="2760255" cy="455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-7485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1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3101" y="17816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5"/>
          <p:cNvSpPr txBox="1"/>
          <p:nvPr/>
        </p:nvSpPr>
        <p:spPr>
          <a:xfrm>
            <a:off x="3352800" y="380608"/>
            <a:ext cx="472894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Post-grant Writing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3424010" y="1714859"/>
            <a:ext cx="4572000" cy="210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Congratulations!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Celebrate!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Take a breather! (2.5 seconds)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Play the waiting game.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39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 descr="A group of kids celebrating with confetti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716" y="4763123"/>
            <a:ext cx="3937497" cy="194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-7335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271" y="155944"/>
            <a:ext cx="1184389" cy="118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4495800" y="197709"/>
            <a:ext cx="4114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Award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3657600" y="1219201"/>
            <a:ext cx="6756180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One of two things happened: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didn’t get the grant: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plan to write more grants, learn why it wasn’t funded, when possible: get scores, read comments, ask what can be done differently (if appropriate).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Don’t take it personally!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got the grant!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Celebrate! (2.5 seconds)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Open your application, pull your team together, and get busy!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10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7" descr="A group of children playing with block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16508" t="15829"/>
          <a:stretch/>
        </p:blipFill>
        <p:spPr>
          <a:xfrm>
            <a:off x="7164239" y="206721"/>
            <a:ext cx="3538931" cy="2155479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-18473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1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600" y="5348654"/>
            <a:ext cx="1318054" cy="131805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2930807" y="393591"/>
            <a:ext cx="472894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Post-award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3149820" y="2362200"/>
            <a:ext cx="675618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 the grant activities. Use the application as your resource.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Got a problem? Try to work it out. Don’t wait!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Did you address this issue in your application?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Don’t pretend the issue isn’t there if it’s there.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have a solution to your barrier, implement it.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that doesn’t work, seek an alternative solution. Has it been addressed by another organization? (Search the internet.)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Discuss the issue with your funder. (Reporting)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 a meeting with the funder.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86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6677722" cy="4513264"/>
          </a:xfrm>
        </p:spPr>
        <p:txBody>
          <a:bodyPr/>
          <a:lstStyle/>
          <a:p>
            <a:r>
              <a:rPr lang="en-US" dirty="0" smtClean="0"/>
              <a:t>Laura </a:t>
            </a:r>
            <a:r>
              <a:rPr lang="en-US" dirty="0"/>
              <a:t>Newberry Wilson, </a:t>
            </a:r>
            <a:r>
              <a:rPr lang="en-US" dirty="0" smtClean="0"/>
              <a:t>BS</a:t>
            </a:r>
          </a:p>
          <a:p>
            <a:pPr lvl="1"/>
            <a:r>
              <a:rPr lang="en-US" dirty="0" smtClean="0"/>
              <a:t>J2 </a:t>
            </a:r>
            <a:r>
              <a:rPr lang="en-US" dirty="0"/>
              <a:t>Strategic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/>
              <a:t>Director of Patient </a:t>
            </a:r>
            <a:r>
              <a:rPr lang="en-US" dirty="0" smtClean="0"/>
              <a:t>Safety</a:t>
            </a:r>
          </a:p>
          <a:p>
            <a:pPr lvl="1"/>
            <a:r>
              <a:rPr lang="en-US" dirty="0"/>
              <a:t>LHA Trust Funds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32" y="1606550"/>
            <a:ext cx="3197358" cy="48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8" descr="A person in a suit and bow tie holding a wand and a ha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21975" b="12584"/>
          <a:stretch/>
        </p:blipFill>
        <p:spPr>
          <a:xfrm>
            <a:off x="3251200" y="27904"/>
            <a:ext cx="5130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0" y="2790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1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6324601" y="184619"/>
            <a:ext cx="565355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Tips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and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Tricks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3571383" y="2115286"/>
            <a:ext cx="4572000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Structure your narrative with the required sections.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Avoid using lots of color.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Intersperse graphs and tables. They are an attractive way to tell the story.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have lots of acronyms, use a definitions/explanations page.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Remember that your reviewers come from all walks of life. Don’t assume that they know what you are talking about.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 not underestimate the cost of administration. Most federal grants allow a 10% de minimus.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 NOT wait until the deadline.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Allow 2-3 hours per page.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7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9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40990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 txBox="1"/>
          <p:nvPr/>
        </p:nvSpPr>
        <p:spPr>
          <a:xfrm>
            <a:off x="3071486" y="564263"/>
            <a:ext cx="472894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Hazards to Avoid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(and how to address them.)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3385534" y="1828800"/>
            <a:ext cx="4572000" cy="504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waited until the deadline and the grant portal or WiFi is down!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have a question but the deadline for questions has passed!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counted words instead of characters!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My application surpasses the page allowance!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forgot to include an attachment!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asked for a Letter of Support (LOS) but was refused!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don’t have submission privileges and my submitter is on vacation!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Oops! I missed the submission deadline because I didn’t pay attention to the time zone!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9" descr="A picture containing person, clothing, ground, statu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3800" y="-990600"/>
            <a:ext cx="4889684" cy="514936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869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0" descr="A picture containing origami, diagram, text, sket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87866"/>
            <a:ext cx="7269380" cy="610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 rotWithShape="1">
          <a:blip r:embed="rId4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2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5175" y="5352499"/>
            <a:ext cx="1417637" cy="141763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267200" y="6015199"/>
            <a:ext cx="47289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BREAK TIME!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7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2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hear from you!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1605" y="1471613"/>
            <a:ext cx="10968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www.surveymonkey.com/r/BSVCGV6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9" y="2466278"/>
            <a:ext cx="3042424" cy="30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for joining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5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 r="46943"/>
          <a:stretch/>
        </p:blipFill>
        <p:spPr>
          <a:xfrm>
            <a:off x="0" y="0"/>
            <a:ext cx="55626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5707492" y="179174"/>
            <a:ext cx="4795752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en-US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GRANTSMANSHIP</a:t>
            </a:r>
            <a:endParaRPr/>
          </a:p>
        </p:txBody>
      </p:sp>
      <p:sp>
        <p:nvSpPr>
          <p:cNvPr id="165" name="Google Shape;165;p1"/>
          <p:cNvSpPr/>
          <p:nvPr/>
        </p:nvSpPr>
        <p:spPr>
          <a:xfrm>
            <a:off x="5562600" y="4368795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Laura Newberry Wilson, BS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0281" y="5345327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5707491" y="1132019"/>
            <a:ext cx="47289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De-mystifying the Process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on YOUR terms.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7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/>
          <p:nvPr/>
        </p:nvSpPr>
        <p:spPr>
          <a:xfrm>
            <a:off x="3581400" y="1219201"/>
            <a:ext cx="6400800" cy="497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Participants will learn about the basic stages of the grants process: pre-grant, grant writing, and post-award.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Participants will learn about hazards that impede success as well as industry tips to increase the chances of award.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session will be interactive and prompt attendees to formulate their own questions based on current needs so they can be addressed by a grant writer/reviewer prior to the session’s end.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8954" y="5334001"/>
            <a:ext cx="1344827" cy="1344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/>
          <p:nvPr/>
        </p:nvSpPr>
        <p:spPr>
          <a:xfrm>
            <a:off x="4495800" y="197709"/>
            <a:ext cx="47289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OBJECTIVES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06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/>
          <p:nvPr/>
        </p:nvSpPr>
        <p:spPr>
          <a:xfrm>
            <a:off x="3581400" y="1219200"/>
            <a:ext cx="6400800" cy="478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will be customized to you. This is YOUR time.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 want your questions. Feel free to ask your questions during the discussion or use the paper and jot your questions down. We will address them in real-time or during our Q&amp;A.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Please complete the sign-in sheet. I will send an email of any remaining questions and their answers to the group.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is meant to be FUN and INTERACTIVE.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4744" y="5489790"/>
            <a:ext cx="1189037" cy="118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"/>
          <p:cNvSpPr txBox="1"/>
          <p:nvPr/>
        </p:nvSpPr>
        <p:spPr>
          <a:xfrm>
            <a:off x="4495800" y="197709"/>
            <a:ext cx="47289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What to Expect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3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187569" y="-363813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3657601" y="1066800"/>
            <a:ext cx="6019800" cy="530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Pre-grant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Grant Writing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Post-grant Writing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Award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Post-award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Tips and Tricks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Hazards to Avoid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BREAK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Getting the Questions Answered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 descr="A hand writing on a transparent screen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b="34247"/>
          <a:stretch/>
        </p:blipFill>
        <p:spPr>
          <a:xfrm rot="-5400000">
            <a:off x="-2895600" y="1834660"/>
            <a:ext cx="8229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71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0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4343400" y="2045068"/>
            <a:ext cx="47289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Pre-grant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0" name="Google Shape;200;p5" descr="A young child with his hand on his chin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4467" r="56922"/>
          <a:stretch/>
        </p:blipFill>
        <p:spPr>
          <a:xfrm>
            <a:off x="0" y="3901247"/>
            <a:ext cx="1600200" cy="293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/>
          <p:nvPr/>
        </p:nvSpPr>
        <p:spPr>
          <a:xfrm>
            <a:off x="3240110" y="955994"/>
            <a:ext cx="7137180" cy="10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PROJECT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266941" y="1725185"/>
            <a:ext cx="6400800" cy="468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Solidify your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2" indent="-2857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 strategically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287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is your Need? Aim? Objectives? Goals? Assets? Staffing? Organizational Support? Budget? Is it realistic? Why are you equipped? Are there challenges? In other words…THINK! THINK! THINK!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715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Find a grant to support your project. Don’t build a project to support the grant.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715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51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r="84737"/>
          <a:stretch/>
        </p:blipFill>
        <p:spPr>
          <a:xfrm>
            <a:off x="0" y="22654"/>
            <a:ext cx="1600200" cy="683534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/>
          <p:nvPr/>
        </p:nvSpPr>
        <p:spPr>
          <a:xfrm>
            <a:off x="3657600" y="1219201"/>
            <a:ext cx="6756180" cy="82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81" y="507862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/>
          <p:nvPr/>
        </p:nvSpPr>
        <p:spPr>
          <a:xfrm>
            <a:off x="3657600" y="609601"/>
            <a:ext cx="6756180" cy="495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Getting to know the jargon…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Types of Grants: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Federal, State, Local, and Private Grants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Matching and non-matching grants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Operational, programmatic, capital, etc.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865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Finding Your Grant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Grants.gov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Foundation Directory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Open web searches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66928" marR="0" lvl="3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available resources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2584348"/>
      </p:ext>
    </p:extLst>
  </p:cSld>
  <p:clrMapOvr>
    <a:masterClrMapping/>
  </p:clrMapOvr>
</p:sld>
</file>

<file path=ppt/theme/theme1.xml><?xml version="1.0" encoding="utf-8"?>
<a:theme xmlns:a="http://schemas.openxmlformats.org/drawingml/2006/main" name="Well Ahead Theme">
  <a:themeElements>
    <a:clrScheme name="Well-Ahead Louisiana Word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A6A69"/>
      </a:accent1>
      <a:accent2>
        <a:srgbClr val="129096"/>
      </a:accent2>
      <a:accent3>
        <a:srgbClr val="11B4C3"/>
      </a:accent3>
      <a:accent4>
        <a:srgbClr val="82CCB5"/>
      </a:accent4>
      <a:accent5>
        <a:srgbClr val="C4DC70"/>
      </a:accent5>
      <a:accent6>
        <a:srgbClr val="6A6A69"/>
      </a:accent6>
      <a:hlink>
        <a:srgbClr val="129096"/>
      </a:hlink>
      <a:folHlink>
        <a:srgbClr val="11B4C3"/>
      </a:folHlink>
    </a:clrScheme>
    <a:fontScheme name="Well-Ahead 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 Ahead Theme [Read-Only]" id="{04BC5EA1-BC69-4887-9A6C-C878EB741214}" vid="{3FF6837A-F201-4DD7-8A84-295394702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Well Ahead Theme</Template>
  <TotalTime>14352</TotalTime>
  <Words>1242</Words>
  <Application>Microsoft Office PowerPoint</Application>
  <PresentationFormat>Widescreen</PresentationFormat>
  <Paragraphs>184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Franklin Gothic Book</vt:lpstr>
      <vt:lpstr>Franklin Gothic Demi</vt:lpstr>
      <vt:lpstr>Libre Franklin Medium</vt:lpstr>
      <vt:lpstr>Well Ahead Theme</vt:lpstr>
      <vt:lpstr>Office Theme</vt:lpstr>
      <vt:lpstr>PowerPoint Presentation</vt:lpstr>
      <vt:lpstr>Speaker</vt:lpstr>
      <vt:lpstr>GRANTSMANSHIP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  <vt:lpstr>We want to hear from you!</vt:lpstr>
      <vt:lpstr>PowerPoint Presentation</vt:lpstr>
    </vt:vector>
  </TitlesOfParts>
  <Company>Louisisana Department of Health and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Martin</dc:creator>
  <cp:lastModifiedBy>Madeline Cadigan</cp:lastModifiedBy>
  <cp:revision>500</cp:revision>
  <cp:lastPrinted>2016-05-25T19:14:28Z</cp:lastPrinted>
  <dcterms:created xsi:type="dcterms:W3CDTF">2016-05-19T12:15:37Z</dcterms:created>
  <dcterms:modified xsi:type="dcterms:W3CDTF">2023-06-15T15:41:23Z</dcterms:modified>
</cp:coreProperties>
</file>