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70" r:id="rId2"/>
  </p:sldMasterIdLst>
  <p:notesMasterIdLst>
    <p:notesMasterId r:id="rId29"/>
  </p:notesMasterIdLst>
  <p:sldIdLst>
    <p:sldId id="257" r:id="rId3"/>
    <p:sldId id="258" r:id="rId4"/>
    <p:sldId id="259" r:id="rId5"/>
    <p:sldId id="269" r:id="rId6"/>
    <p:sldId id="270" r:id="rId7"/>
    <p:sldId id="260"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6" r:id="rId24"/>
    <p:sldId id="300" r:id="rId25"/>
    <p:sldId id="335" r:id="rId26"/>
    <p:sldId id="278" r:id="rId27"/>
    <p:sldId id="280"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MQ1s6nLcIlsLMXFw3JtsbzK/iy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86385" autoAdjust="0"/>
  </p:normalViewPr>
  <p:slideViewPr>
    <p:cSldViewPr snapToGrid="0">
      <p:cViewPr varScale="1">
        <p:scale>
          <a:sx n="98" d="100"/>
          <a:sy n="98" d="100"/>
        </p:scale>
        <p:origin x="94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1C7B1B-5C93-45A9-A376-7AD49B0A5B9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D13E2AF1-B994-457F-A892-C5E6A5541083}">
      <dgm:prSet phldrT="[Text]"/>
      <dgm:spPr/>
      <dgm:t>
        <a:bodyPr/>
        <a:lstStyle/>
        <a:p>
          <a:r>
            <a:rPr lang="en-US" dirty="0"/>
            <a:t>Eliminate Cervical Cancer</a:t>
          </a:r>
        </a:p>
      </dgm:t>
    </dgm:pt>
    <dgm:pt modelId="{7961874B-0976-4606-ABDC-829E7227F372}" type="parTrans" cxnId="{C4F69CAB-9C0A-4748-926A-A15FFFE6A349}">
      <dgm:prSet/>
      <dgm:spPr/>
      <dgm:t>
        <a:bodyPr/>
        <a:lstStyle/>
        <a:p>
          <a:endParaRPr lang="en-US"/>
        </a:p>
      </dgm:t>
    </dgm:pt>
    <dgm:pt modelId="{0B5CB654-BD8F-4177-9B01-E1D3BF33B111}" type="sibTrans" cxnId="{C4F69CAB-9C0A-4748-926A-A15FFFE6A349}">
      <dgm:prSet/>
      <dgm:spPr/>
      <dgm:t>
        <a:bodyPr/>
        <a:lstStyle/>
        <a:p>
          <a:endParaRPr lang="en-US"/>
        </a:p>
      </dgm:t>
    </dgm:pt>
    <dgm:pt modelId="{A3550685-6701-4C08-AD4C-E0410E2F34E6}">
      <dgm:prSet phldrT="[Text]"/>
      <dgm:spPr/>
      <dgm:t>
        <a:bodyPr/>
        <a:lstStyle/>
        <a:p>
          <a:r>
            <a:rPr lang="en-US" dirty="0"/>
            <a:t>Early Detection: Cervical Cancer Screening </a:t>
          </a:r>
        </a:p>
      </dgm:t>
    </dgm:pt>
    <dgm:pt modelId="{6D0692A5-9065-439F-8CAC-200CCC724A6D}" type="parTrans" cxnId="{320990C1-C00E-4C7C-A726-883998D7C13F}">
      <dgm:prSet/>
      <dgm:spPr/>
      <dgm:t>
        <a:bodyPr/>
        <a:lstStyle/>
        <a:p>
          <a:endParaRPr lang="en-US"/>
        </a:p>
      </dgm:t>
    </dgm:pt>
    <dgm:pt modelId="{0DAFD23A-E676-4850-BC03-1E7E765D35E4}" type="sibTrans" cxnId="{320990C1-C00E-4C7C-A726-883998D7C13F}">
      <dgm:prSet/>
      <dgm:spPr/>
      <dgm:t>
        <a:bodyPr/>
        <a:lstStyle/>
        <a:p>
          <a:endParaRPr lang="en-US"/>
        </a:p>
      </dgm:t>
    </dgm:pt>
    <dgm:pt modelId="{8278363A-8EA7-4737-A1CA-E318DD2390C5}">
      <dgm:prSet phldrT="[Text]"/>
      <dgm:spPr/>
      <dgm:t>
        <a:bodyPr/>
        <a:lstStyle/>
        <a:p>
          <a:r>
            <a:rPr lang="en-US" dirty="0"/>
            <a:t>Prevention: HPV Vaccination</a:t>
          </a:r>
        </a:p>
      </dgm:t>
    </dgm:pt>
    <dgm:pt modelId="{4F66207A-16B1-4AE0-A739-0C6D769AD557}" type="parTrans" cxnId="{E0DD9C1C-8C3D-4DF3-A11D-2064152B5659}">
      <dgm:prSet/>
      <dgm:spPr/>
      <dgm:t>
        <a:bodyPr/>
        <a:lstStyle/>
        <a:p>
          <a:endParaRPr lang="en-US"/>
        </a:p>
      </dgm:t>
    </dgm:pt>
    <dgm:pt modelId="{3AB875DB-9114-4DC1-B6FD-80DDEBB85BA8}" type="sibTrans" cxnId="{E0DD9C1C-8C3D-4DF3-A11D-2064152B5659}">
      <dgm:prSet/>
      <dgm:spPr/>
      <dgm:t>
        <a:bodyPr/>
        <a:lstStyle/>
        <a:p>
          <a:endParaRPr lang="en-US"/>
        </a:p>
      </dgm:t>
    </dgm:pt>
    <dgm:pt modelId="{FCF3E2D1-3F22-478E-A7DD-5F11191F21D6}" type="pres">
      <dgm:prSet presAssocID="{E21C7B1B-5C93-45A9-A376-7AD49B0A5B92}" presName="cycle" presStyleCnt="0">
        <dgm:presLayoutVars>
          <dgm:chMax val="1"/>
          <dgm:dir/>
          <dgm:animLvl val="ctr"/>
          <dgm:resizeHandles val="exact"/>
        </dgm:presLayoutVars>
      </dgm:prSet>
      <dgm:spPr/>
      <dgm:t>
        <a:bodyPr/>
        <a:lstStyle/>
        <a:p>
          <a:endParaRPr lang="en-US"/>
        </a:p>
      </dgm:t>
    </dgm:pt>
    <dgm:pt modelId="{66A35824-11B1-46DF-BE0C-0FB7BAE87E8B}" type="pres">
      <dgm:prSet presAssocID="{D13E2AF1-B994-457F-A892-C5E6A5541083}" presName="centerShape" presStyleLbl="node0" presStyleIdx="0" presStyleCnt="1"/>
      <dgm:spPr/>
      <dgm:t>
        <a:bodyPr/>
        <a:lstStyle/>
        <a:p>
          <a:endParaRPr lang="en-US"/>
        </a:p>
      </dgm:t>
    </dgm:pt>
    <dgm:pt modelId="{0F8A5F08-9355-4F91-A4C8-507CAD66E503}" type="pres">
      <dgm:prSet presAssocID="{6D0692A5-9065-439F-8CAC-200CCC724A6D}" presName="parTrans" presStyleLbl="bgSibTrans2D1" presStyleIdx="0" presStyleCnt="2"/>
      <dgm:spPr/>
      <dgm:t>
        <a:bodyPr/>
        <a:lstStyle/>
        <a:p>
          <a:endParaRPr lang="en-US"/>
        </a:p>
      </dgm:t>
    </dgm:pt>
    <dgm:pt modelId="{746C0423-6406-4209-9531-6D615BBF0E32}" type="pres">
      <dgm:prSet presAssocID="{A3550685-6701-4C08-AD4C-E0410E2F34E6}" presName="node" presStyleLbl="node1" presStyleIdx="0" presStyleCnt="2">
        <dgm:presLayoutVars>
          <dgm:bulletEnabled val="1"/>
        </dgm:presLayoutVars>
      </dgm:prSet>
      <dgm:spPr/>
      <dgm:t>
        <a:bodyPr/>
        <a:lstStyle/>
        <a:p>
          <a:endParaRPr lang="en-US"/>
        </a:p>
      </dgm:t>
    </dgm:pt>
    <dgm:pt modelId="{3D4264D7-5A12-42BC-9DAB-F3FE2AB606AF}" type="pres">
      <dgm:prSet presAssocID="{4F66207A-16B1-4AE0-A739-0C6D769AD557}" presName="parTrans" presStyleLbl="bgSibTrans2D1" presStyleIdx="1" presStyleCnt="2"/>
      <dgm:spPr/>
      <dgm:t>
        <a:bodyPr/>
        <a:lstStyle/>
        <a:p>
          <a:endParaRPr lang="en-US"/>
        </a:p>
      </dgm:t>
    </dgm:pt>
    <dgm:pt modelId="{58D1A5AB-510D-422F-869E-4B8F7FD7BBC0}" type="pres">
      <dgm:prSet presAssocID="{8278363A-8EA7-4737-A1CA-E318DD2390C5}" presName="node" presStyleLbl="node1" presStyleIdx="1" presStyleCnt="2">
        <dgm:presLayoutVars>
          <dgm:bulletEnabled val="1"/>
        </dgm:presLayoutVars>
      </dgm:prSet>
      <dgm:spPr/>
      <dgm:t>
        <a:bodyPr/>
        <a:lstStyle/>
        <a:p>
          <a:endParaRPr lang="en-US"/>
        </a:p>
      </dgm:t>
    </dgm:pt>
  </dgm:ptLst>
  <dgm:cxnLst>
    <dgm:cxn modelId="{E0DD9C1C-8C3D-4DF3-A11D-2064152B5659}" srcId="{D13E2AF1-B994-457F-A892-C5E6A5541083}" destId="{8278363A-8EA7-4737-A1CA-E318DD2390C5}" srcOrd="1" destOrd="0" parTransId="{4F66207A-16B1-4AE0-A739-0C6D769AD557}" sibTransId="{3AB875DB-9114-4DC1-B6FD-80DDEBB85BA8}"/>
    <dgm:cxn modelId="{320990C1-C00E-4C7C-A726-883998D7C13F}" srcId="{D13E2AF1-B994-457F-A892-C5E6A5541083}" destId="{A3550685-6701-4C08-AD4C-E0410E2F34E6}" srcOrd="0" destOrd="0" parTransId="{6D0692A5-9065-439F-8CAC-200CCC724A6D}" sibTransId="{0DAFD23A-E676-4850-BC03-1E7E765D35E4}"/>
    <dgm:cxn modelId="{50EE0278-ED75-4BCA-9C67-1B9DB4E2DF1F}" type="presOf" srcId="{8278363A-8EA7-4737-A1CA-E318DD2390C5}" destId="{58D1A5AB-510D-422F-869E-4B8F7FD7BBC0}" srcOrd="0" destOrd="0" presId="urn:microsoft.com/office/officeart/2005/8/layout/radial4"/>
    <dgm:cxn modelId="{C4F69CAB-9C0A-4748-926A-A15FFFE6A349}" srcId="{E21C7B1B-5C93-45A9-A376-7AD49B0A5B92}" destId="{D13E2AF1-B994-457F-A892-C5E6A5541083}" srcOrd="0" destOrd="0" parTransId="{7961874B-0976-4606-ABDC-829E7227F372}" sibTransId="{0B5CB654-BD8F-4177-9B01-E1D3BF33B111}"/>
    <dgm:cxn modelId="{EEB4B7BC-CA04-4A55-900F-DDE3A135DECC}" type="presOf" srcId="{4F66207A-16B1-4AE0-A739-0C6D769AD557}" destId="{3D4264D7-5A12-42BC-9DAB-F3FE2AB606AF}" srcOrd="0" destOrd="0" presId="urn:microsoft.com/office/officeart/2005/8/layout/radial4"/>
    <dgm:cxn modelId="{4BAE81E2-4F9E-474E-A294-84505B2F2B78}" type="presOf" srcId="{E21C7B1B-5C93-45A9-A376-7AD49B0A5B92}" destId="{FCF3E2D1-3F22-478E-A7DD-5F11191F21D6}" srcOrd="0" destOrd="0" presId="urn:microsoft.com/office/officeart/2005/8/layout/radial4"/>
    <dgm:cxn modelId="{A65A9126-69A1-4071-BF0D-8AB043A77EDB}" type="presOf" srcId="{D13E2AF1-B994-457F-A892-C5E6A5541083}" destId="{66A35824-11B1-46DF-BE0C-0FB7BAE87E8B}" srcOrd="0" destOrd="0" presId="urn:microsoft.com/office/officeart/2005/8/layout/radial4"/>
    <dgm:cxn modelId="{BF8DAB86-8493-4370-9153-0477BEDDCFA4}" type="presOf" srcId="{A3550685-6701-4C08-AD4C-E0410E2F34E6}" destId="{746C0423-6406-4209-9531-6D615BBF0E32}" srcOrd="0" destOrd="0" presId="urn:microsoft.com/office/officeart/2005/8/layout/radial4"/>
    <dgm:cxn modelId="{15F7635C-F1CA-4E6E-B853-5767EC358C7F}" type="presOf" srcId="{6D0692A5-9065-439F-8CAC-200CCC724A6D}" destId="{0F8A5F08-9355-4F91-A4C8-507CAD66E503}" srcOrd="0" destOrd="0" presId="urn:microsoft.com/office/officeart/2005/8/layout/radial4"/>
    <dgm:cxn modelId="{68E20E88-EC74-4C78-ABEF-ADF1BFE4522A}" type="presParOf" srcId="{FCF3E2D1-3F22-478E-A7DD-5F11191F21D6}" destId="{66A35824-11B1-46DF-BE0C-0FB7BAE87E8B}" srcOrd="0" destOrd="0" presId="urn:microsoft.com/office/officeart/2005/8/layout/radial4"/>
    <dgm:cxn modelId="{5B549CE6-336A-4394-AFB3-3374B75AC5A5}" type="presParOf" srcId="{FCF3E2D1-3F22-478E-A7DD-5F11191F21D6}" destId="{0F8A5F08-9355-4F91-A4C8-507CAD66E503}" srcOrd="1" destOrd="0" presId="urn:microsoft.com/office/officeart/2005/8/layout/radial4"/>
    <dgm:cxn modelId="{8B854BBD-F6B8-425E-8312-34F698E77E82}" type="presParOf" srcId="{FCF3E2D1-3F22-478E-A7DD-5F11191F21D6}" destId="{746C0423-6406-4209-9531-6D615BBF0E32}" srcOrd="2" destOrd="0" presId="urn:microsoft.com/office/officeart/2005/8/layout/radial4"/>
    <dgm:cxn modelId="{CFC20F5A-C7B5-4CEA-9FB6-721BE16AD7B8}" type="presParOf" srcId="{FCF3E2D1-3F22-478E-A7DD-5F11191F21D6}" destId="{3D4264D7-5A12-42BC-9DAB-F3FE2AB606AF}" srcOrd="3" destOrd="0" presId="urn:microsoft.com/office/officeart/2005/8/layout/radial4"/>
    <dgm:cxn modelId="{43C4483B-638F-4DDB-A873-A8F9ECF2C1FC}" type="presParOf" srcId="{FCF3E2D1-3F22-478E-A7DD-5F11191F21D6}" destId="{58D1A5AB-510D-422F-869E-4B8F7FD7BBC0}" srcOrd="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EF5A58-9C12-4FB8-89D1-D9FA779B9B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FE7C40-63D7-4F61-9907-C70E38C99EFC}">
      <dgm:prSet phldrT="[Text]"/>
      <dgm:spPr/>
      <dgm:t>
        <a:bodyPr/>
        <a:lstStyle/>
        <a:p>
          <a:r>
            <a:rPr lang="en-US" b="1" dirty="0"/>
            <a:t>Initiate Screening </a:t>
          </a:r>
        </a:p>
      </dgm:t>
    </dgm:pt>
    <dgm:pt modelId="{D51FE152-5892-411F-9310-67C941635D47}" type="parTrans" cxnId="{D2CB75DF-FF54-4ABC-AC81-3E8AFC723027}">
      <dgm:prSet/>
      <dgm:spPr/>
      <dgm:t>
        <a:bodyPr/>
        <a:lstStyle/>
        <a:p>
          <a:endParaRPr lang="en-US"/>
        </a:p>
      </dgm:t>
    </dgm:pt>
    <dgm:pt modelId="{95EB6A18-56D0-40D7-BA7C-55EC64E60F01}" type="sibTrans" cxnId="{D2CB75DF-FF54-4ABC-AC81-3E8AFC723027}">
      <dgm:prSet/>
      <dgm:spPr/>
      <dgm:t>
        <a:bodyPr/>
        <a:lstStyle/>
        <a:p>
          <a:endParaRPr lang="en-US"/>
        </a:p>
      </dgm:t>
    </dgm:pt>
    <dgm:pt modelId="{78BAF34A-87EE-429E-9315-4586DD1AA309}">
      <dgm:prSet phldrT="[Text]"/>
      <dgm:spPr/>
      <dgm:t>
        <a:bodyPr/>
        <a:lstStyle/>
        <a:p>
          <a:r>
            <a:rPr lang="en-US" dirty="0"/>
            <a:t>21 years old </a:t>
          </a:r>
        </a:p>
      </dgm:t>
    </dgm:pt>
    <dgm:pt modelId="{FEC2B47E-C6AB-4303-A7B7-D5BE5696140A}" type="parTrans" cxnId="{50167218-8FFA-4473-8D8F-58D408EDA6B7}">
      <dgm:prSet/>
      <dgm:spPr/>
      <dgm:t>
        <a:bodyPr/>
        <a:lstStyle/>
        <a:p>
          <a:endParaRPr lang="en-US"/>
        </a:p>
      </dgm:t>
    </dgm:pt>
    <dgm:pt modelId="{FFB6B1A6-3E9A-4D26-87EC-C2F423E72700}" type="sibTrans" cxnId="{50167218-8FFA-4473-8D8F-58D408EDA6B7}">
      <dgm:prSet/>
      <dgm:spPr/>
      <dgm:t>
        <a:bodyPr/>
        <a:lstStyle/>
        <a:p>
          <a:endParaRPr lang="en-US"/>
        </a:p>
      </dgm:t>
    </dgm:pt>
    <dgm:pt modelId="{43466037-1973-4641-BF1A-BE8AF39A3C80}">
      <dgm:prSet phldrT="[Text]"/>
      <dgm:spPr/>
      <dgm:t>
        <a:bodyPr/>
        <a:lstStyle/>
        <a:p>
          <a:r>
            <a:rPr lang="en-US" b="1" dirty="0"/>
            <a:t>Age of screening </a:t>
          </a:r>
        </a:p>
      </dgm:t>
    </dgm:pt>
    <dgm:pt modelId="{CBF245D4-E223-4F87-B6BA-756F645923CB}" type="parTrans" cxnId="{7FD2097D-1255-4370-B336-2B56209D72B3}">
      <dgm:prSet/>
      <dgm:spPr/>
      <dgm:t>
        <a:bodyPr/>
        <a:lstStyle/>
        <a:p>
          <a:endParaRPr lang="en-US"/>
        </a:p>
      </dgm:t>
    </dgm:pt>
    <dgm:pt modelId="{C93930C8-B4E2-4C7E-B648-BFBFD768D414}" type="sibTrans" cxnId="{7FD2097D-1255-4370-B336-2B56209D72B3}">
      <dgm:prSet/>
      <dgm:spPr/>
      <dgm:t>
        <a:bodyPr/>
        <a:lstStyle/>
        <a:p>
          <a:endParaRPr lang="en-US"/>
        </a:p>
      </dgm:t>
    </dgm:pt>
    <dgm:pt modelId="{29CFD101-F495-45FE-8034-45100AD1C6B3}">
      <dgm:prSet phldrT="[Text]"/>
      <dgm:spPr/>
      <dgm:t>
        <a:bodyPr/>
        <a:lstStyle/>
        <a:p>
          <a:r>
            <a:rPr lang="en-US" dirty="0"/>
            <a:t>21 - 65 years old</a:t>
          </a:r>
        </a:p>
      </dgm:t>
    </dgm:pt>
    <dgm:pt modelId="{2EE3C2A2-33D7-4FEC-81C6-D6A6FCE9DA04}" type="parTrans" cxnId="{4DDC74B6-1D94-454D-8F8E-5B51AAA9A99A}">
      <dgm:prSet/>
      <dgm:spPr/>
      <dgm:t>
        <a:bodyPr/>
        <a:lstStyle/>
        <a:p>
          <a:endParaRPr lang="en-US"/>
        </a:p>
      </dgm:t>
    </dgm:pt>
    <dgm:pt modelId="{BFDE7796-1A6E-402D-A207-B3AB70F9B3B0}" type="sibTrans" cxnId="{4DDC74B6-1D94-454D-8F8E-5B51AAA9A99A}">
      <dgm:prSet/>
      <dgm:spPr/>
      <dgm:t>
        <a:bodyPr/>
        <a:lstStyle/>
        <a:p>
          <a:endParaRPr lang="en-US"/>
        </a:p>
      </dgm:t>
    </dgm:pt>
    <dgm:pt modelId="{0B4FBC81-2762-4FD3-B457-9761E5962B98}">
      <dgm:prSet phldrT="[Text]"/>
      <dgm:spPr/>
      <dgm:t>
        <a:bodyPr/>
        <a:lstStyle/>
        <a:p>
          <a:r>
            <a:rPr lang="en-US" b="1" dirty="0"/>
            <a:t>Method of Screening</a:t>
          </a:r>
        </a:p>
      </dgm:t>
    </dgm:pt>
    <dgm:pt modelId="{24B071C9-90EC-4055-BBF5-5C8D7125B2D4}" type="parTrans" cxnId="{F50BFC10-F979-4997-B8F6-EF68911611D3}">
      <dgm:prSet/>
      <dgm:spPr/>
      <dgm:t>
        <a:bodyPr/>
        <a:lstStyle/>
        <a:p>
          <a:endParaRPr lang="en-US"/>
        </a:p>
      </dgm:t>
    </dgm:pt>
    <dgm:pt modelId="{14AD6CE5-C5E0-46F2-914C-87DF66B65426}" type="sibTrans" cxnId="{F50BFC10-F979-4997-B8F6-EF68911611D3}">
      <dgm:prSet/>
      <dgm:spPr/>
      <dgm:t>
        <a:bodyPr/>
        <a:lstStyle/>
        <a:p>
          <a:endParaRPr lang="en-US"/>
        </a:p>
      </dgm:t>
    </dgm:pt>
    <dgm:pt modelId="{923C9E51-CA1A-4CD7-8B64-D217182582A0}">
      <dgm:prSet phldrT="[Text]"/>
      <dgm:spPr/>
      <dgm:t>
        <a:bodyPr/>
        <a:lstStyle/>
        <a:p>
          <a:r>
            <a:rPr lang="en-US" dirty="0"/>
            <a:t>21 – 65  years old</a:t>
          </a:r>
        </a:p>
      </dgm:t>
    </dgm:pt>
    <dgm:pt modelId="{45A0619A-1CB7-4301-A415-CCCF244D67AA}" type="parTrans" cxnId="{B08175BA-72D8-4F39-A5C4-6D5B167EBB65}">
      <dgm:prSet/>
      <dgm:spPr/>
      <dgm:t>
        <a:bodyPr/>
        <a:lstStyle/>
        <a:p>
          <a:endParaRPr lang="en-US"/>
        </a:p>
      </dgm:t>
    </dgm:pt>
    <dgm:pt modelId="{4A412B3B-F176-4547-9B76-9AFADC32B433}" type="sibTrans" cxnId="{B08175BA-72D8-4F39-A5C4-6D5B167EBB65}">
      <dgm:prSet/>
      <dgm:spPr/>
      <dgm:t>
        <a:bodyPr/>
        <a:lstStyle/>
        <a:p>
          <a:endParaRPr lang="en-US"/>
        </a:p>
      </dgm:t>
    </dgm:pt>
    <dgm:pt modelId="{1F314CFA-C12E-49D7-A1D4-41DE2C953F22}">
      <dgm:prSet phldrT="[Text]"/>
      <dgm:spPr/>
      <dgm:t>
        <a:bodyPr/>
        <a:lstStyle/>
        <a:p>
          <a:r>
            <a:rPr lang="en-US" dirty="0"/>
            <a:t>Cytology every 3 years</a:t>
          </a:r>
        </a:p>
      </dgm:t>
    </dgm:pt>
    <dgm:pt modelId="{2E9CB42B-AC44-4E7E-B839-70D504755031}" type="parTrans" cxnId="{7C49AC44-EC5D-4FA1-8E8C-627202FFD2FF}">
      <dgm:prSet/>
      <dgm:spPr/>
      <dgm:t>
        <a:bodyPr/>
        <a:lstStyle/>
        <a:p>
          <a:endParaRPr lang="en-US"/>
        </a:p>
      </dgm:t>
    </dgm:pt>
    <dgm:pt modelId="{3ABB7D0B-55DB-488A-AEBC-8023EB72A631}" type="sibTrans" cxnId="{7C49AC44-EC5D-4FA1-8E8C-627202FFD2FF}">
      <dgm:prSet/>
      <dgm:spPr/>
      <dgm:t>
        <a:bodyPr/>
        <a:lstStyle/>
        <a:p>
          <a:endParaRPr lang="en-US"/>
        </a:p>
      </dgm:t>
    </dgm:pt>
    <dgm:pt modelId="{F0BD7650-8627-4AD5-8BD9-A7F87F44C080}">
      <dgm:prSet phldrT="[Text]"/>
      <dgm:spPr/>
      <dgm:t>
        <a:bodyPr/>
        <a:lstStyle/>
        <a:p>
          <a:r>
            <a:rPr lang="en-US" dirty="0"/>
            <a:t>30 – 65 years old</a:t>
          </a:r>
        </a:p>
      </dgm:t>
    </dgm:pt>
    <dgm:pt modelId="{3D739E8E-2BB8-4830-8C91-60329838F734}" type="parTrans" cxnId="{559C8769-21EE-4A77-979C-A0E7805D28AB}">
      <dgm:prSet/>
      <dgm:spPr/>
      <dgm:t>
        <a:bodyPr/>
        <a:lstStyle/>
        <a:p>
          <a:endParaRPr lang="en-US"/>
        </a:p>
      </dgm:t>
    </dgm:pt>
    <dgm:pt modelId="{7DEC3037-2505-41C7-B923-F88F62A2CD2F}" type="sibTrans" cxnId="{559C8769-21EE-4A77-979C-A0E7805D28AB}">
      <dgm:prSet/>
      <dgm:spPr/>
      <dgm:t>
        <a:bodyPr/>
        <a:lstStyle/>
        <a:p>
          <a:endParaRPr lang="en-US"/>
        </a:p>
      </dgm:t>
    </dgm:pt>
    <dgm:pt modelId="{0D26FCE7-2D84-4489-842E-D83EF28C78E3}">
      <dgm:prSet phldrT="[Text]"/>
      <dgm:spPr/>
      <dgm:t>
        <a:bodyPr/>
        <a:lstStyle/>
        <a:p>
          <a:r>
            <a:rPr lang="en-US" dirty="0"/>
            <a:t>Cytology and HPV co-testing every 5-years</a:t>
          </a:r>
        </a:p>
      </dgm:t>
    </dgm:pt>
    <dgm:pt modelId="{DDCAB367-3CA3-4DBD-AEBD-C976E3F80000}" type="parTrans" cxnId="{635C46E9-1AC7-4101-8478-D127B0486ED6}">
      <dgm:prSet/>
      <dgm:spPr/>
      <dgm:t>
        <a:bodyPr/>
        <a:lstStyle/>
        <a:p>
          <a:endParaRPr lang="en-US"/>
        </a:p>
      </dgm:t>
    </dgm:pt>
    <dgm:pt modelId="{FCB35B59-EFDD-4F2C-8C02-1132DFE9BB89}" type="sibTrans" cxnId="{635C46E9-1AC7-4101-8478-D127B0486ED6}">
      <dgm:prSet/>
      <dgm:spPr/>
      <dgm:t>
        <a:bodyPr/>
        <a:lstStyle/>
        <a:p>
          <a:endParaRPr lang="en-US"/>
        </a:p>
      </dgm:t>
    </dgm:pt>
    <dgm:pt modelId="{F31BDBA4-4994-44D7-BD9E-1C35E7FD8D76}">
      <dgm:prSet phldrT="[Text]"/>
      <dgm:spPr/>
      <dgm:t>
        <a:bodyPr/>
        <a:lstStyle/>
        <a:p>
          <a:r>
            <a:rPr lang="en-US" dirty="0"/>
            <a:t>FDA-approved primary HPV testing only every 5-years</a:t>
          </a:r>
        </a:p>
      </dgm:t>
    </dgm:pt>
    <dgm:pt modelId="{3A78A94F-60BD-45CB-A052-835C95C422A5}" type="parTrans" cxnId="{41E1ACF7-56A7-421C-8C97-BA1D06904FE7}">
      <dgm:prSet/>
      <dgm:spPr/>
      <dgm:t>
        <a:bodyPr/>
        <a:lstStyle/>
        <a:p>
          <a:endParaRPr lang="en-US"/>
        </a:p>
      </dgm:t>
    </dgm:pt>
    <dgm:pt modelId="{25E5CD98-9EA4-40AA-85F7-5951C7FA1E0A}" type="sibTrans" cxnId="{41E1ACF7-56A7-421C-8C97-BA1D06904FE7}">
      <dgm:prSet/>
      <dgm:spPr/>
      <dgm:t>
        <a:bodyPr/>
        <a:lstStyle/>
        <a:p>
          <a:endParaRPr lang="en-US"/>
        </a:p>
      </dgm:t>
    </dgm:pt>
    <dgm:pt modelId="{1BD2D98D-660C-4CB1-AF9D-BF5D07224860}">
      <dgm:prSet phldrT="[Text]"/>
      <dgm:spPr/>
      <dgm:t>
        <a:bodyPr/>
        <a:lstStyle/>
        <a:p>
          <a:r>
            <a:rPr lang="en-US" dirty="0"/>
            <a:t>Cytology only every 3 years</a:t>
          </a:r>
        </a:p>
      </dgm:t>
    </dgm:pt>
    <dgm:pt modelId="{B087FFFA-0776-4318-B628-985C1D0E3B54}" type="parTrans" cxnId="{F76E5F2E-34A4-4C67-993B-A8B20662199A}">
      <dgm:prSet/>
      <dgm:spPr/>
      <dgm:t>
        <a:bodyPr/>
        <a:lstStyle/>
        <a:p>
          <a:endParaRPr lang="en-US"/>
        </a:p>
      </dgm:t>
    </dgm:pt>
    <dgm:pt modelId="{B182378F-0773-4F65-AE07-95BBA7599185}" type="sibTrans" cxnId="{F76E5F2E-34A4-4C67-993B-A8B20662199A}">
      <dgm:prSet/>
      <dgm:spPr/>
      <dgm:t>
        <a:bodyPr/>
        <a:lstStyle/>
        <a:p>
          <a:endParaRPr lang="en-US"/>
        </a:p>
      </dgm:t>
    </dgm:pt>
    <dgm:pt modelId="{FF544C40-F09F-42D5-8CD3-13E9661AFDA7}" type="pres">
      <dgm:prSet presAssocID="{9BEF5A58-9C12-4FB8-89D1-D9FA779B9B46}" presName="linear" presStyleCnt="0">
        <dgm:presLayoutVars>
          <dgm:animLvl val="lvl"/>
          <dgm:resizeHandles val="exact"/>
        </dgm:presLayoutVars>
      </dgm:prSet>
      <dgm:spPr/>
      <dgm:t>
        <a:bodyPr/>
        <a:lstStyle/>
        <a:p>
          <a:endParaRPr lang="en-US"/>
        </a:p>
      </dgm:t>
    </dgm:pt>
    <dgm:pt modelId="{0C9739C6-DEAC-4265-BB62-2A1EB54ABD52}" type="pres">
      <dgm:prSet presAssocID="{9EFE7C40-63D7-4F61-9907-C70E38C99EFC}" presName="parentText" presStyleLbl="node1" presStyleIdx="0" presStyleCnt="3">
        <dgm:presLayoutVars>
          <dgm:chMax val="0"/>
          <dgm:bulletEnabled val="1"/>
        </dgm:presLayoutVars>
      </dgm:prSet>
      <dgm:spPr/>
      <dgm:t>
        <a:bodyPr/>
        <a:lstStyle/>
        <a:p>
          <a:endParaRPr lang="en-US"/>
        </a:p>
      </dgm:t>
    </dgm:pt>
    <dgm:pt modelId="{7B3139B9-1617-4990-A41D-0B336BE14830}" type="pres">
      <dgm:prSet presAssocID="{9EFE7C40-63D7-4F61-9907-C70E38C99EFC}" presName="childText" presStyleLbl="revTx" presStyleIdx="0" presStyleCnt="3">
        <dgm:presLayoutVars>
          <dgm:bulletEnabled val="1"/>
        </dgm:presLayoutVars>
      </dgm:prSet>
      <dgm:spPr/>
      <dgm:t>
        <a:bodyPr/>
        <a:lstStyle/>
        <a:p>
          <a:endParaRPr lang="en-US"/>
        </a:p>
      </dgm:t>
    </dgm:pt>
    <dgm:pt modelId="{C9FE2934-F0FB-4958-86F3-136C36211B90}" type="pres">
      <dgm:prSet presAssocID="{43466037-1973-4641-BF1A-BE8AF39A3C80}" presName="parentText" presStyleLbl="node1" presStyleIdx="1" presStyleCnt="3">
        <dgm:presLayoutVars>
          <dgm:chMax val="0"/>
          <dgm:bulletEnabled val="1"/>
        </dgm:presLayoutVars>
      </dgm:prSet>
      <dgm:spPr/>
      <dgm:t>
        <a:bodyPr/>
        <a:lstStyle/>
        <a:p>
          <a:endParaRPr lang="en-US"/>
        </a:p>
      </dgm:t>
    </dgm:pt>
    <dgm:pt modelId="{56C0A5A1-9DC9-4EBF-BB17-16B21007DF39}" type="pres">
      <dgm:prSet presAssocID="{43466037-1973-4641-BF1A-BE8AF39A3C80}" presName="childText" presStyleLbl="revTx" presStyleIdx="1" presStyleCnt="3">
        <dgm:presLayoutVars>
          <dgm:bulletEnabled val="1"/>
        </dgm:presLayoutVars>
      </dgm:prSet>
      <dgm:spPr/>
      <dgm:t>
        <a:bodyPr/>
        <a:lstStyle/>
        <a:p>
          <a:endParaRPr lang="en-US"/>
        </a:p>
      </dgm:t>
    </dgm:pt>
    <dgm:pt modelId="{6A75620A-CC76-4969-8F2C-977F9DF28940}" type="pres">
      <dgm:prSet presAssocID="{0B4FBC81-2762-4FD3-B457-9761E5962B98}" presName="parentText" presStyleLbl="node1" presStyleIdx="2" presStyleCnt="3">
        <dgm:presLayoutVars>
          <dgm:chMax val="0"/>
          <dgm:bulletEnabled val="1"/>
        </dgm:presLayoutVars>
      </dgm:prSet>
      <dgm:spPr/>
      <dgm:t>
        <a:bodyPr/>
        <a:lstStyle/>
        <a:p>
          <a:endParaRPr lang="en-US"/>
        </a:p>
      </dgm:t>
    </dgm:pt>
    <dgm:pt modelId="{B97E2013-C71E-4D66-A699-5C4BE20CD941}" type="pres">
      <dgm:prSet presAssocID="{0B4FBC81-2762-4FD3-B457-9761E5962B98}" presName="childText" presStyleLbl="revTx" presStyleIdx="2" presStyleCnt="3">
        <dgm:presLayoutVars>
          <dgm:bulletEnabled val="1"/>
        </dgm:presLayoutVars>
      </dgm:prSet>
      <dgm:spPr/>
      <dgm:t>
        <a:bodyPr/>
        <a:lstStyle/>
        <a:p>
          <a:endParaRPr lang="en-US"/>
        </a:p>
      </dgm:t>
    </dgm:pt>
  </dgm:ptLst>
  <dgm:cxnLst>
    <dgm:cxn modelId="{32C07EBA-305B-4FFE-AB36-4E6A2462E988}" type="presOf" srcId="{F0BD7650-8627-4AD5-8BD9-A7F87F44C080}" destId="{B97E2013-C71E-4D66-A699-5C4BE20CD941}" srcOrd="0" destOrd="2" presId="urn:microsoft.com/office/officeart/2005/8/layout/vList2"/>
    <dgm:cxn modelId="{741DCE41-1530-4979-AB94-28CB52CD0938}" type="presOf" srcId="{F31BDBA4-4994-44D7-BD9E-1C35E7FD8D76}" destId="{B97E2013-C71E-4D66-A699-5C4BE20CD941}" srcOrd="0" destOrd="4" presId="urn:microsoft.com/office/officeart/2005/8/layout/vList2"/>
    <dgm:cxn modelId="{E298A572-792E-4141-AD86-4F75EDD64136}" type="presOf" srcId="{78BAF34A-87EE-429E-9315-4586DD1AA309}" destId="{7B3139B9-1617-4990-A41D-0B336BE14830}" srcOrd="0" destOrd="0" presId="urn:microsoft.com/office/officeart/2005/8/layout/vList2"/>
    <dgm:cxn modelId="{79FBAD0C-8CB9-459E-904B-657E1954C066}" type="presOf" srcId="{923C9E51-CA1A-4CD7-8B64-D217182582A0}" destId="{B97E2013-C71E-4D66-A699-5C4BE20CD941}" srcOrd="0" destOrd="0" presId="urn:microsoft.com/office/officeart/2005/8/layout/vList2"/>
    <dgm:cxn modelId="{F50BFC10-F979-4997-B8F6-EF68911611D3}" srcId="{9BEF5A58-9C12-4FB8-89D1-D9FA779B9B46}" destId="{0B4FBC81-2762-4FD3-B457-9761E5962B98}" srcOrd="2" destOrd="0" parTransId="{24B071C9-90EC-4055-BBF5-5C8D7125B2D4}" sibTransId="{14AD6CE5-C5E0-46F2-914C-87DF66B65426}"/>
    <dgm:cxn modelId="{B08175BA-72D8-4F39-A5C4-6D5B167EBB65}" srcId="{0B4FBC81-2762-4FD3-B457-9761E5962B98}" destId="{923C9E51-CA1A-4CD7-8B64-D217182582A0}" srcOrd="0" destOrd="0" parTransId="{45A0619A-1CB7-4301-A415-CCCF244D67AA}" sibTransId="{4A412B3B-F176-4547-9B76-9AFADC32B433}"/>
    <dgm:cxn modelId="{59867B84-A6E5-40EE-8332-9F658CE6F4F1}" type="presOf" srcId="{0B4FBC81-2762-4FD3-B457-9761E5962B98}" destId="{6A75620A-CC76-4969-8F2C-977F9DF28940}" srcOrd="0" destOrd="0" presId="urn:microsoft.com/office/officeart/2005/8/layout/vList2"/>
    <dgm:cxn modelId="{7C49AC44-EC5D-4FA1-8E8C-627202FFD2FF}" srcId="{923C9E51-CA1A-4CD7-8B64-D217182582A0}" destId="{1F314CFA-C12E-49D7-A1D4-41DE2C953F22}" srcOrd="0" destOrd="0" parTransId="{2E9CB42B-AC44-4E7E-B839-70D504755031}" sibTransId="{3ABB7D0B-55DB-488A-AEBC-8023EB72A631}"/>
    <dgm:cxn modelId="{635C46E9-1AC7-4101-8478-D127B0486ED6}" srcId="{F0BD7650-8627-4AD5-8BD9-A7F87F44C080}" destId="{0D26FCE7-2D84-4489-842E-D83EF28C78E3}" srcOrd="0" destOrd="0" parTransId="{DDCAB367-3CA3-4DBD-AEBD-C976E3F80000}" sibTransId="{FCB35B59-EFDD-4F2C-8C02-1132DFE9BB89}"/>
    <dgm:cxn modelId="{7FD2097D-1255-4370-B336-2B56209D72B3}" srcId="{9BEF5A58-9C12-4FB8-89D1-D9FA779B9B46}" destId="{43466037-1973-4641-BF1A-BE8AF39A3C80}" srcOrd="1" destOrd="0" parTransId="{CBF245D4-E223-4F87-B6BA-756F645923CB}" sibTransId="{C93930C8-B4E2-4C7E-B648-BFBFD768D414}"/>
    <dgm:cxn modelId="{50167218-8FFA-4473-8D8F-58D408EDA6B7}" srcId="{9EFE7C40-63D7-4F61-9907-C70E38C99EFC}" destId="{78BAF34A-87EE-429E-9315-4586DD1AA309}" srcOrd="0" destOrd="0" parTransId="{FEC2B47E-C6AB-4303-A7B7-D5BE5696140A}" sibTransId="{FFB6B1A6-3E9A-4D26-87EC-C2F423E72700}"/>
    <dgm:cxn modelId="{67932824-3BE6-48FE-AD18-8CD24111C1F7}" type="presOf" srcId="{29CFD101-F495-45FE-8034-45100AD1C6B3}" destId="{56C0A5A1-9DC9-4EBF-BB17-16B21007DF39}" srcOrd="0" destOrd="0" presId="urn:microsoft.com/office/officeart/2005/8/layout/vList2"/>
    <dgm:cxn modelId="{4E298DA2-9D7A-46F7-8CF5-99B3EFF2098A}" type="presOf" srcId="{43466037-1973-4641-BF1A-BE8AF39A3C80}" destId="{C9FE2934-F0FB-4958-86F3-136C36211B90}" srcOrd="0" destOrd="0" presId="urn:microsoft.com/office/officeart/2005/8/layout/vList2"/>
    <dgm:cxn modelId="{D2CB75DF-FF54-4ABC-AC81-3E8AFC723027}" srcId="{9BEF5A58-9C12-4FB8-89D1-D9FA779B9B46}" destId="{9EFE7C40-63D7-4F61-9907-C70E38C99EFC}" srcOrd="0" destOrd="0" parTransId="{D51FE152-5892-411F-9310-67C941635D47}" sibTransId="{95EB6A18-56D0-40D7-BA7C-55EC64E60F01}"/>
    <dgm:cxn modelId="{E15AA9A9-9E44-4FD0-A5D8-0269BB18D56C}" type="presOf" srcId="{9EFE7C40-63D7-4F61-9907-C70E38C99EFC}" destId="{0C9739C6-DEAC-4265-BB62-2A1EB54ABD52}" srcOrd="0" destOrd="0" presId="urn:microsoft.com/office/officeart/2005/8/layout/vList2"/>
    <dgm:cxn modelId="{41E1ACF7-56A7-421C-8C97-BA1D06904FE7}" srcId="{F0BD7650-8627-4AD5-8BD9-A7F87F44C080}" destId="{F31BDBA4-4994-44D7-BD9E-1C35E7FD8D76}" srcOrd="1" destOrd="0" parTransId="{3A78A94F-60BD-45CB-A052-835C95C422A5}" sibTransId="{25E5CD98-9EA4-40AA-85F7-5951C7FA1E0A}"/>
    <dgm:cxn modelId="{065D18DF-BB99-4311-B573-7FB1A1D37FC3}" type="presOf" srcId="{1BD2D98D-660C-4CB1-AF9D-BF5D07224860}" destId="{B97E2013-C71E-4D66-A699-5C4BE20CD941}" srcOrd="0" destOrd="5" presId="urn:microsoft.com/office/officeart/2005/8/layout/vList2"/>
    <dgm:cxn modelId="{B1E6BA81-EEEF-4648-AF9C-E7866708E675}" type="presOf" srcId="{1F314CFA-C12E-49D7-A1D4-41DE2C953F22}" destId="{B97E2013-C71E-4D66-A699-5C4BE20CD941}" srcOrd="0" destOrd="1" presId="urn:microsoft.com/office/officeart/2005/8/layout/vList2"/>
    <dgm:cxn modelId="{A40F0FF3-C612-4735-AAB2-8A643672FE24}" type="presOf" srcId="{0D26FCE7-2D84-4489-842E-D83EF28C78E3}" destId="{B97E2013-C71E-4D66-A699-5C4BE20CD941}" srcOrd="0" destOrd="3" presId="urn:microsoft.com/office/officeart/2005/8/layout/vList2"/>
    <dgm:cxn modelId="{559C8769-21EE-4A77-979C-A0E7805D28AB}" srcId="{0B4FBC81-2762-4FD3-B457-9761E5962B98}" destId="{F0BD7650-8627-4AD5-8BD9-A7F87F44C080}" srcOrd="1" destOrd="0" parTransId="{3D739E8E-2BB8-4830-8C91-60329838F734}" sibTransId="{7DEC3037-2505-41C7-B923-F88F62A2CD2F}"/>
    <dgm:cxn modelId="{F76E5F2E-34A4-4C67-993B-A8B20662199A}" srcId="{F0BD7650-8627-4AD5-8BD9-A7F87F44C080}" destId="{1BD2D98D-660C-4CB1-AF9D-BF5D07224860}" srcOrd="2" destOrd="0" parTransId="{B087FFFA-0776-4318-B628-985C1D0E3B54}" sibTransId="{B182378F-0773-4F65-AE07-95BBA7599185}"/>
    <dgm:cxn modelId="{68DD9F86-CCDE-4C56-B03A-FA2E550A7A06}" type="presOf" srcId="{9BEF5A58-9C12-4FB8-89D1-D9FA779B9B46}" destId="{FF544C40-F09F-42D5-8CD3-13E9661AFDA7}" srcOrd="0" destOrd="0" presId="urn:microsoft.com/office/officeart/2005/8/layout/vList2"/>
    <dgm:cxn modelId="{4DDC74B6-1D94-454D-8F8E-5B51AAA9A99A}" srcId="{43466037-1973-4641-BF1A-BE8AF39A3C80}" destId="{29CFD101-F495-45FE-8034-45100AD1C6B3}" srcOrd="0" destOrd="0" parTransId="{2EE3C2A2-33D7-4FEC-81C6-D6A6FCE9DA04}" sibTransId="{BFDE7796-1A6E-402D-A207-B3AB70F9B3B0}"/>
    <dgm:cxn modelId="{89949CC9-E2A5-43FB-B6AD-229B16931D01}" type="presParOf" srcId="{FF544C40-F09F-42D5-8CD3-13E9661AFDA7}" destId="{0C9739C6-DEAC-4265-BB62-2A1EB54ABD52}" srcOrd="0" destOrd="0" presId="urn:microsoft.com/office/officeart/2005/8/layout/vList2"/>
    <dgm:cxn modelId="{36CFC079-88AC-4E70-BC25-ADB91334171E}" type="presParOf" srcId="{FF544C40-F09F-42D5-8CD3-13E9661AFDA7}" destId="{7B3139B9-1617-4990-A41D-0B336BE14830}" srcOrd="1" destOrd="0" presId="urn:microsoft.com/office/officeart/2005/8/layout/vList2"/>
    <dgm:cxn modelId="{273A5F45-BA96-47A4-9503-B95A9BA26AF8}" type="presParOf" srcId="{FF544C40-F09F-42D5-8CD3-13E9661AFDA7}" destId="{C9FE2934-F0FB-4958-86F3-136C36211B90}" srcOrd="2" destOrd="0" presId="urn:microsoft.com/office/officeart/2005/8/layout/vList2"/>
    <dgm:cxn modelId="{3835CD11-FC30-4CD6-BD4E-67E719C0E8CE}" type="presParOf" srcId="{FF544C40-F09F-42D5-8CD3-13E9661AFDA7}" destId="{56C0A5A1-9DC9-4EBF-BB17-16B21007DF39}" srcOrd="3" destOrd="0" presId="urn:microsoft.com/office/officeart/2005/8/layout/vList2"/>
    <dgm:cxn modelId="{F87B9B3E-AB6C-4CF9-9B93-6D2DC151F61F}" type="presParOf" srcId="{FF544C40-F09F-42D5-8CD3-13E9661AFDA7}" destId="{6A75620A-CC76-4969-8F2C-977F9DF28940}" srcOrd="4" destOrd="0" presId="urn:microsoft.com/office/officeart/2005/8/layout/vList2"/>
    <dgm:cxn modelId="{DE89F66C-798F-4E2E-85C5-45D0B9CDD4CA}" type="presParOf" srcId="{FF544C40-F09F-42D5-8CD3-13E9661AFDA7}" destId="{B97E2013-C71E-4D66-A699-5C4BE20CD941}"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EF5A58-9C12-4FB8-89D1-D9FA779B9B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FE7C40-63D7-4F61-9907-C70E38C99EFC}">
      <dgm:prSet phldrT="[Text]"/>
      <dgm:spPr/>
      <dgm:t>
        <a:bodyPr/>
        <a:lstStyle/>
        <a:p>
          <a:r>
            <a:rPr lang="en-US" b="1" dirty="0"/>
            <a:t>Initiate Screening </a:t>
          </a:r>
        </a:p>
      </dgm:t>
    </dgm:pt>
    <dgm:pt modelId="{D51FE152-5892-411F-9310-67C941635D47}" type="parTrans" cxnId="{D2CB75DF-FF54-4ABC-AC81-3E8AFC723027}">
      <dgm:prSet/>
      <dgm:spPr/>
      <dgm:t>
        <a:bodyPr/>
        <a:lstStyle/>
        <a:p>
          <a:endParaRPr lang="en-US"/>
        </a:p>
      </dgm:t>
    </dgm:pt>
    <dgm:pt modelId="{95EB6A18-56D0-40D7-BA7C-55EC64E60F01}" type="sibTrans" cxnId="{D2CB75DF-FF54-4ABC-AC81-3E8AFC723027}">
      <dgm:prSet/>
      <dgm:spPr/>
      <dgm:t>
        <a:bodyPr/>
        <a:lstStyle/>
        <a:p>
          <a:endParaRPr lang="en-US"/>
        </a:p>
      </dgm:t>
    </dgm:pt>
    <dgm:pt modelId="{78BAF34A-87EE-429E-9315-4586DD1AA309}">
      <dgm:prSet phldrT="[Text]"/>
      <dgm:spPr/>
      <dgm:t>
        <a:bodyPr/>
        <a:lstStyle/>
        <a:p>
          <a:r>
            <a:rPr lang="en-US" dirty="0"/>
            <a:t>25 years old </a:t>
          </a:r>
        </a:p>
      </dgm:t>
    </dgm:pt>
    <dgm:pt modelId="{FEC2B47E-C6AB-4303-A7B7-D5BE5696140A}" type="parTrans" cxnId="{50167218-8FFA-4473-8D8F-58D408EDA6B7}">
      <dgm:prSet/>
      <dgm:spPr/>
      <dgm:t>
        <a:bodyPr/>
        <a:lstStyle/>
        <a:p>
          <a:endParaRPr lang="en-US"/>
        </a:p>
      </dgm:t>
    </dgm:pt>
    <dgm:pt modelId="{FFB6B1A6-3E9A-4D26-87EC-C2F423E72700}" type="sibTrans" cxnId="{50167218-8FFA-4473-8D8F-58D408EDA6B7}">
      <dgm:prSet/>
      <dgm:spPr/>
      <dgm:t>
        <a:bodyPr/>
        <a:lstStyle/>
        <a:p>
          <a:endParaRPr lang="en-US"/>
        </a:p>
      </dgm:t>
    </dgm:pt>
    <dgm:pt modelId="{43466037-1973-4641-BF1A-BE8AF39A3C80}">
      <dgm:prSet phldrT="[Text]"/>
      <dgm:spPr/>
      <dgm:t>
        <a:bodyPr/>
        <a:lstStyle/>
        <a:p>
          <a:r>
            <a:rPr lang="en-US" b="1" dirty="0"/>
            <a:t>Age of screening </a:t>
          </a:r>
        </a:p>
      </dgm:t>
    </dgm:pt>
    <dgm:pt modelId="{CBF245D4-E223-4F87-B6BA-756F645923CB}" type="parTrans" cxnId="{7FD2097D-1255-4370-B336-2B56209D72B3}">
      <dgm:prSet/>
      <dgm:spPr/>
      <dgm:t>
        <a:bodyPr/>
        <a:lstStyle/>
        <a:p>
          <a:endParaRPr lang="en-US"/>
        </a:p>
      </dgm:t>
    </dgm:pt>
    <dgm:pt modelId="{C93930C8-B4E2-4C7E-B648-BFBFD768D414}" type="sibTrans" cxnId="{7FD2097D-1255-4370-B336-2B56209D72B3}">
      <dgm:prSet/>
      <dgm:spPr/>
      <dgm:t>
        <a:bodyPr/>
        <a:lstStyle/>
        <a:p>
          <a:endParaRPr lang="en-US"/>
        </a:p>
      </dgm:t>
    </dgm:pt>
    <dgm:pt modelId="{29CFD101-F495-45FE-8034-45100AD1C6B3}">
      <dgm:prSet phldrT="[Text]"/>
      <dgm:spPr/>
      <dgm:t>
        <a:bodyPr/>
        <a:lstStyle/>
        <a:p>
          <a:r>
            <a:rPr lang="en-US" dirty="0"/>
            <a:t>25 - 65 years old</a:t>
          </a:r>
        </a:p>
      </dgm:t>
    </dgm:pt>
    <dgm:pt modelId="{2EE3C2A2-33D7-4FEC-81C6-D6A6FCE9DA04}" type="parTrans" cxnId="{4DDC74B6-1D94-454D-8F8E-5B51AAA9A99A}">
      <dgm:prSet/>
      <dgm:spPr/>
      <dgm:t>
        <a:bodyPr/>
        <a:lstStyle/>
        <a:p>
          <a:endParaRPr lang="en-US"/>
        </a:p>
      </dgm:t>
    </dgm:pt>
    <dgm:pt modelId="{BFDE7796-1A6E-402D-A207-B3AB70F9B3B0}" type="sibTrans" cxnId="{4DDC74B6-1D94-454D-8F8E-5B51AAA9A99A}">
      <dgm:prSet/>
      <dgm:spPr/>
      <dgm:t>
        <a:bodyPr/>
        <a:lstStyle/>
        <a:p>
          <a:endParaRPr lang="en-US"/>
        </a:p>
      </dgm:t>
    </dgm:pt>
    <dgm:pt modelId="{0B4FBC81-2762-4FD3-B457-9761E5962B98}">
      <dgm:prSet phldrT="[Text]"/>
      <dgm:spPr/>
      <dgm:t>
        <a:bodyPr/>
        <a:lstStyle/>
        <a:p>
          <a:r>
            <a:rPr lang="en-US" b="1" dirty="0"/>
            <a:t>Method of Screening</a:t>
          </a:r>
        </a:p>
      </dgm:t>
    </dgm:pt>
    <dgm:pt modelId="{24B071C9-90EC-4055-BBF5-5C8D7125B2D4}" type="parTrans" cxnId="{F50BFC10-F979-4997-B8F6-EF68911611D3}">
      <dgm:prSet/>
      <dgm:spPr/>
      <dgm:t>
        <a:bodyPr/>
        <a:lstStyle/>
        <a:p>
          <a:endParaRPr lang="en-US"/>
        </a:p>
      </dgm:t>
    </dgm:pt>
    <dgm:pt modelId="{14AD6CE5-C5E0-46F2-914C-87DF66B65426}" type="sibTrans" cxnId="{F50BFC10-F979-4997-B8F6-EF68911611D3}">
      <dgm:prSet/>
      <dgm:spPr/>
      <dgm:t>
        <a:bodyPr/>
        <a:lstStyle/>
        <a:p>
          <a:endParaRPr lang="en-US"/>
        </a:p>
      </dgm:t>
    </dgm:pt>
    <dgm:pt modelId="{923C9E51-CA1A-4CD7-8B64-D217182582A0}">
      <dgm:prSet phldrT="[Text]"/>
      <dgm:spPr/>
      <dgm:t>
        <a:bodyPr/>
        <a:lstStyle/>
        <a:p>
          <a:r>
            <a:rPr lang="en-US" dirty="0"/>
            <a:t>21 – 65  years old</a:t>
          </a:r>
        </a:p>
      </dgm:t>
    </dgm:pt>
    <dgm:pt modelId="{45A0619A-1CB7-4301-A415-CCCF244D67AA}" type="parTrans" cxnId="{B08175BA-72D8-4F39-A5C4-6D5B167EBB65}">
      <dgm:prSet/>
      <dgm:spPr/>
      <dgm:t>
        <a:bodyPr/>
        <a:lstStyle/>
        <a:p>
          <a:endParaRPr lang="en-US"/>
        </a:p>
      </dgm:t>
    </dgm:pt>
    <dgm:pt modelId="{4A412B3B-F176-4547-9B76-9AFADC32B433}" type="sibTrans" cxnId="{B08175BA-72D8-4F39-A5C4-6D5B167EBB65}">
      <dgm:prSet/>
      <dgm:spPr/>
      <dgm:t>
        <a:bodyPr/>
        <a:lstStyle/>
        <a:p>
          <a:endParaRPr lang="en-US"/>
        </a:p>
      </dgm:t>
    </dgm:pt>
    <dgm:pt modelId="{1F314CFA-C12E-49D7-A1D4-41DE2C953F22}">
      <dgm:prSet phldrT="[Text]"/>
      <dgm:spPr/>
      <dgm:t>
        <a:bodyPr/>
        <a:lstStyle/>
        <a:p>
          <a:r>
            <a:rPr lang="en-US" dirty="0"/>
            <a:t>Cytology every 3 years</a:t>
          </a:r>
        </a:p>
      </dgm:t>
    </dgm:pt>
    <dgm:pt modelId="{2E9CB42B-AC44-4E7E-B839-70D504755031}" type="parTrans" cxnId="{7C49AC44-EC5D-4FA1-8E8C-627202FFD2FF}">
      <dgm:prSet/>
      <dgm:spPr/>
      <dgm:t>
        <a:bodyPr/>
        <a:lstStyle/>
        <a:p>
          <a:endParaRPr lang="en-US"/>
        </a:p>
      </dgm:t>
    </dgm:pt>
    <dgm:pt modelId="{3ABB7D0B-55DB-488A-AEBC-8023EB72A631}" type="sibTrans" cxnId="{7C49AC44-EC5D-4FA1-8E8C-627202FFD2FF}">
      <dgm:prSet/>
      <dgm:spPr/>
      <dgm:t>
        <a:bodyPr/>
        <a:lstStyle/>
        <a:p>
          <a:endParaRPr lang="en-US"/>
        </a:p>
      </dgm:t>
    </dgm:pt>
    <dgm:pt modelId="{F0BD7650-8627-4AD5-8BD9-A7F87F44C080}">
      <dgm:prSet phldrT="[Text]"/>
      <dgm:spPr/>
      <dgm:t>
        <a:bodyPr/>
        <a:lstStyle/>
        <a:p>
          <a:r>
            <a:rPr lang="en-US" dirty="0"/>
            <a:t>30 – 65 years old</a:t>
          </a:r>
        </a:p>
      </dgm:t>
    </dgm:pt>
    <dgm:pt modelId="{3D739E8E-2BB8-4830-8C91-60329838F734}" type="parTrans" cxnId="{559C8769-21EE-4A77-979C-A0E7805D28AB}">
      <dgm:prSet/>
      <dgm:spPr/>
      <dgm:t>
        <a:bodyPr/>
        <a:lstStyle/>
        <a:p>
          <a:endParaRPr lang="en-US"/>
        </a:p>
      </dgm:t>
    </dgm:pt>
    <dgm:pt modelId="{7DEC3037-2505-41C7-B923-F88F62A2CD2F}" type="sibTrans" cxnId="{559C8769-21EE-4A77-979C-A0E7805D28AB}">
      <dgm:prSet/>
      <dgm:spPr/>
      <dgm:t>
        <a:bodyPr/>
        <a:lstStyle/>
        <a:p>
          <a:endParaRPr lang="en-US"/>
        </a:p>
      </dgm:t>
    </dgm:pt>
    <dgm:pt modelId="{0D26FCE7-2D84-4489-842E-D83EF28C78E3}">
      <dgm:prSet phldrT="[Text]"/>
      <dgm:spPr/>
      <dgm:t>
        <a:bodyPr/>
        <a:lstStyle/>
        <a:p>
          <a:r>
            <a:rPr lang="en-US" dirty="0"/>
            <a:t>Cytology and HPV co-testing every 5-years</a:t>
          </a:r>
        </a:p>
      </dgm:t>
    </dgm:pt>
    <dgm:pt modelId="{DDCAB367-3CA3-4DBD-AEBD-C976E3F80000}" type="parTrans" cxnId="{635C46E9-1AC7-4101-8478-D127B0486ED6}">
      <dgm:prSet/>
      <dgm:spPr/>
      <dgm:t>
        <a:bodyPr/>
        <a:lstStyle/>
        <a:p>
          <a:endParaRPr lang="en-US"/>
        </a:p>
      </dgm:t>
    </dgm:pt>
    <dgm:pt modelId="{FCB35B59-EFDD-4F2C-8C02-1132DFE9BB89}" type="sibTrans" cxnId="{635C46E9-1AC7-4101-8478-D127B0486ED6}">
      <dgm:prSet/>
      <dgm:spPr/>
      <dgm:t>
        <a:bodyPr/>
        <a:lstStyle/>
        <a:p>
          <a:endParaRPr lang="en-US"/>
        </a:p>
      </dgm:t>
    </dgm:pt>
    <dgm:pt modelId="{F31BDBA4-4994-44D7-BD9E-1C35E7FD8D76}">
      <dgm:prSet phldrT="[Text]"/>
      <dgm:spPr/>
      <dgm:t>
        <a:bodyPr/>
        <a:lstStyle/>
        <a:p>
          <a:r>
            <a:rPr lang="en-US" dirty="0"/>
            <a:t>FDA-approved primary HPV testing only every 5-years</a:t>
          </a:r>
        </a:p>
      </dgm:t>
    </dgm:pt>
    <dgm:pt modelId="{3A78A94F-60BD-45CB-A052-835C95C422A5}" type="parTrans" cxnId="{41E1ACF7-56A7-421C-8C97-BA1D06904FE7}">
      <dgm:prSet/>
      <dgm:spPr/>
      <dgm:t>
        <a:bodyPr/>
        <a:lstStyle/>
        <a:p>
          <a:endParaRPr lang="en-US"/>
        </a:p>
      </dgm:t>
    </dgm:pt>
    <dgm:pt modelId="{25E5CD98-9EA4-40AA-85F7-5951C7FA1E0A}" type="sibTrans" cxnId="{41E1ACF7-56A7-421C-8C97-BA1D06904FE7}">
      <dgm:prSet/>
      <dgm:spPr/>
      <dgm:t>
        <a:bodyPr/>
        <a:lstStyle/>
        <a:p>
          <a:endParaRPr lang="en-US"/>
        </a:p>
      </dgm:t>
    </dgm:pt>
    <dgm:pt modelId="{1BD2D98D-660C-4CB1-AF9D-BF5D07224860}">
      <dgm:prSet phldrT="[Text]"/>
      <dgm:spPr/>
      <dgm:t>
        <a:bodyPr/>
        <a:lstStyle/>
        <a:p>
          <a:r>
            <a:rPr lang="en-US" dirty="0"/>
            <a:t>Cytology only every 3 years</a:t>
          </a:r>
        </a:p>
      </dgm:t>
    </dgm:pt>
    <dgm:pt modelId="{B087FFFA-0776-4318-B628-985C1D0E3B54}" type="parTrans" cxnId="{F76E5F2E-34A4-4C67-993B-A8B20662199A}">
      <dgm:prSet/>
      <dgm:spPr/>
      <dgm:t>
        <a:bodyPr/>
        <a:lstStyle/>
        <a:p>
          <a:endParaRPr lang="en-US"/>
        </a:p>
      </dgm:t>
    </dgm:pt>
    <dgm:pt modelId="{B182378F-0773-4F65-AE07-95BBA7599185}" type="sibTrans" cxnId="{F76E5F2E-34A4-4C67-993B-A8B20662199A}">
      <dgm:prSet/>
      <dgm:spPr/>
      <dgm:t>
        <a:bodyPr/>
        <a:lstStyle/>
        <a:p>
          <a:endParaRPr lang="en-US"/>
        </a:p>
      </dgm:t>
    </dgm:pt>
    <dgm:pt modelId="{CE7A6776-23C6-4583-8B2E-4E210D6F43D0}">
      <dgm:prSet phldrT="[Text]"/>
      <dgm:spPr/>
      <dgm:t>
        <a:bodyPr/>
        <a:lstStyle/>
        <a:p>
          <a:r>
            <a:rPr lang="en-US" dirty="0"/>
            <a:t>Recommendation for self-collected vaginal specimen </a:t>
          </a:r>
          <a:r>
            <a:rPr lang="en-US" dirty="0" err="1"/>
            <a:t>fro</a:t>
          </a:r>
          <a:r>
            <a:rPr lang="en-US" dirty="0"/>
            <a:t> HPV testing</a:t>
          </a:r>
        </a:p>
      </dgm:t>
    </dgm:pt>
    <dgm:pt modelId="{B8CBDF23-E592-42F0-85DC-EF94C3EB0A7A}" type="parTrans" cxnId="{696EC5F1-DB8C-425D-BF6F-62227AB22F61}">
      <dgm:prSet/>
      <dgm:spPr/>
      <dgm:t>
        <a:bodyPr/>
        <a:lstStyle/>
        <a:p>
          <a:endParaRPr lang="en-US"/>
        </a:p>
      </dgm:t>
    </dgm:pt>
    <dgm:pt modelId="{EFB6A2C6-5337-4B85-A68D-BBC23E9A58E4}" type="sibTrans" cxnId="{696EC5F1-DB8C-425D-BF6F-62227AB22F61}">
      <dgm:prSet/>
      <dgm:spPr/>
      <dgm:t>
        <a:bodyPr/>
        <a:lstStyle/>
        <a:p>
          <a:endParaRPr lang="en-US"/>
        </a:p>
      </dgm:t>
    </dgm:pt>
    <dgm:pt modelId="{FF544C40-F09F-42D5-8CD3-13E9661AFDA7}" type="pres">
      <dgm:prSet presAssocID="{9BEF5A58-9C12-4FB8-89D1-D9FA779B9B46}" presName="linear" presStyleCnt="0">
        <dgm:presLayoutVars>
          <dgm:animLvl val="lvl"/>
          <dgm:resizeHandles val="exact"/>
        </dgm:presLayoutVars>
      </dgm:prSet>
      <dgm:spPr/>
      <dgm:t>
        <a:bodyPr/>
        <a:lstStyle/>
        <a:p>
          <a:endParaRPr lang="en-US"/>
        </a:p>
      </dgm:t>
    </dgm:pt>
    <dgm:pt modelId="{0C9739C6-DEAC-4265-BB62-2A1EB54ABD52}" type="pres">
      <dgm:prSet presAssocID="{9EFE7C40-63D7-4F61-9907-C70E38C99EFC}" presName="parentText" presStyleLbl="node1" presStyleIdx="0" presStyleCnt="3">
        <dgm:presLayoutVars>
          <dgm:chMax val="0"/>
          <dgm:bulletEnabled val="1"/>
        </dgm:presLayoutVars>
      </dgm:prSet>
      <dgm:spPr/>
      <dgm:t>
        <a:bodyPr/>
        <a:lstStyle/>
        <a:p>
          <a:endParaRPr lang="en-US"/>
        </a:p>
      </dgm:t>
    </dgm:pt>
    <dgm:pt modelId="{7B3139B9-1617-4990-A41D-0B336BE14830}" type="pres">
      <dgm:prSet presAssocID="{9EFE7C40-63D7-4F61-9907-C70E38C99EFC}" presName="childText" presStyleLbl="revTx" presStyleIdx="0" presStyleCnt="3">
        <dgm:presLayoutVars>
          <dgm:bulletEnabled val="1"/>
        </dgm:presLayoutVars>
      </dgm:prSet>
      <dgm:spPr/>
      <dgm:t>
        <a:bodyPr/>
        <a:lstStyle/>
        <a:p>
          <a:endParaRPr lang="en-US"/>
        </a:p>
      </dgm:t>
    </dgm:pt>
    <dgm:pt modelId="{C9FE2934-F0FB-4958-86F3-136C36211B90}" type="pres">
      <dgm:prSet presAssocID="{43466037-1973-4641-BF1A-BE8AF39A3C80}" presName="parentText" presStyleLbl="node1" presStyleIdx="1" presStyleCnt="3">
        <dgm:presLayoutVars>
          <dgm:chMax val="0"/>
          <dgm:bulletEnabled val="1"/>
        </dgm:presLayoutVars>
      </dgm:prSet>
      <dgm:spPr/>
      <dgm:t>
        <a:bodyPr/>
        <a:lstStyle/>
        <a:p>
          <a:endParaRPr lang="en-US"/>
        </a:p>
      </dgm:t>
    </dgm:pt>
    <dgm:pt modelId="{56C0A5A1-9DC9-4EBF-BB17-16B21007DF39}" type="pres">
      <dgm:prSet presAssocID="{43466037-1973-4641-BF1A-BE8AF39A3C80}" presName="childText" presStyleLbl="revTx" presStyleIdx="1" presStyleCnt="3">
        <dgm:presLayoutVars>
          <dgm:bulletEnabled val="1"/>
        </dgm:presLayoutVars>
      </dgm:prSet>
      <dgm:spPr/>
      <dgm:t>
        <a:bodyPr/>
        <a:lstStyle/>
        <a:p>
          <a:endParaRPr lang="en-US"/>
        </a:p>
      </dgm:t>
    </dgm:pt>
    <dgm:pt modelId="{6A75620A-CC76-4969-8F2C-977F9DF28940}" type="pres">
      <dgm:prSet presAssocID="{0B4FBC81-2762-4FD3-B457-9761E5962B98}" presName="parentText" presStyleLbl="node1" presStyleIdx="2" presStyleCnt="3">
        <dgm:presLayoutVars>
          <dgm:chMax val="0"/>
          <dgm:bulletEnabled val="1"/>
        </dgm:presLayoutVars>
      </dgm:prSet>
      <dgm:spPr/>
      <dgm:t>
        <a:bodyPr/>
        <a:lstStyle/>
        <a:p>
          <a:endParaRPr lang="en-US"/>
        </a:p>
      </dgm:t>
    </dgm:pt>
    <dgm:pt modelId="{B97E2013-C71E-4D66-A699-5C4BE20CD941}" type="pres">
      <dgm:prSet presAssocID="{0B4FBC81-2762-4FD3-B457-9761E5962B98}" presName="childText" presStyleLbl="revTx" presStyleIdx="2" presStyleCnt="3">
        <dgm:presLayoutVars>
          <dgm:bulletEnabled val="1"/>
        </dgm:presLayoutVars>
      </dgm:prSet>
      <dgm:spPr/>
      <dgm:t>
        <a:bodyPr/>
        <a:lstStyle/>
        <a:p>
          <a:endParaRPr lang="en-US"/>
        </a:p>
      </dgm:t>
    </dgm:pt>
  </dgm:ptLst>
  <dgm:cxnLst>
    <dgm:cxn modelId="{32C07EBA-305B-4FFE-AB36-4E6A2462E988}" type="presOf" srcId="{F0BD7650-8627-4AD5-8BD9-A7F87F44C080}" destId="{B97E2013-C71E-4D66-A699-5C4BE20CD941}" srcOrd="0" destOrd="2" presId="urn:microsoft.com/office/officeart/2005/8/layout/vList2"/>
    <dgm:cxn modelId="{741DCE41-1530-4979-AB94-28CB52CD0938}" type="presOf" srcId="{F31BDBA4-4994-44D7-BD9E-1C35E7FD8D76}" destId="{B97E2013-C71E-4D66-A699-5C4BE20CD941}" srcOrd="0" destOrd="4" presId="urn:microsoft.com/office/officeart/2005/8/layout/vList2"/>
    <dgm:cxn modelId="{E298A572-792E-4141-AD86-4F75EDD64136}" type="presOf" srcId="{78BAF34A-87EE-429E-9315-4586DD1AA309}" destId="{7B3139B9-1617-4990-A41D-0B336BE14830}" srcOrd="0" destOrd="0" presId="urn:microsoft.com/office/officeart/2005/8/layout/vList2"/>
    <dgm:cxn modelId="{79FBAD0C-8CB9-459E-904B-657E1954C066}" type="presOf" srcId="{923C9E51-CA1A-4CD7-8B64-D217182582A0}" destId="{B97E2013-C71E-4D66-A699-5C4BE20CD941}" srcOrd="0" destOrd="0" presId="urn:microsoft.com/office/officeart/2005/8/layout/vList2"/>
    <dgm:cxn modelId="{F50BFC10-F979-4997-B8F6-EF68911611D3}" srcId="{9BEF5A58-9C12-4FB8-89D1-D9FA779B9B46}" destId="{0B4FBC81-2762-4FD3-B457-9761E5962B98}" srcOrd="2" destOrd="0" parTransId="{24B071C9-90EC-4055-BBF5-5C8D7125B2D4}" sibTransId="{14AD6CE5-C5E0-46F2-914C-87DF66B65426}"/>
    <dgm:cxn modelId="{696EC5F1-DB8C-425D-BF6F-62227AB22F61}" srcId="{0B4FBC81-2762-4FD3-B457-9761E5962B98}" destId="{CE7A6776-23C6-4583-8B2E-4E210D6F43D0}" srcOrd="2" destOrd="0" parTransId="{B8CBDF23-E592-42F0-85DC-EF94C3EB0A7A}" sibTransId="{EFB6A2C6-5337-4B85-A68D-BBC23E9A58E4}"/>
    <dgm:cxn modelId="{B08175BA-72D8-4F39-A5C4-6D5B167EBB65}" srcId="{0B4FBC81-2762-4FD3-B457-9761E5962B98}" destId="{923C9E51-CA1A-4CD7-8B64-D217182582A0}" srcOrd="0" destOrd="0" parTransId="{45A0619A-1CB7-4301-A415-CCCF244D67AA}" sibTransId="{4A412B3B-F176-4547-9B76-9AFADC32B433}"/>
    <dgm:cxn modelId="{386E30C8-6B0C-437F-BDA8-A43BF5C3E219}" type="presOf" srcId="{CE7A6776-23C6-4583-8B2E-4E210D6F43D0}" destId="{B97E2013-C71E-4D66-A699-5C4BE20CD941}" srcOrd="0" destOrd="6" presId="urn:microsoft.com/office/officeart/2005/8/layout/vList2"/>
    <dgm:cxn modelId="{59867B84-A6E5-40EE-8332-9F658CE6F4F1}" type="presOf" srcId="{0B4FBC81-2762-4FD3-B457-9761E5962B98}" destId="{6A75620A-CC76-4969-8F2C-977F9DF28940}" srcOrd="0" destOrd="0" presId="urn:microsoft.com/office/officeart/2005/8/layout/vList2"/>
    <dgm:cxn modelId="{7C49AC44-EC5D-4FA1-8E8C-627202FFD2FF}" srcId="{923C9E51-CA1A-4CD7-8B64-D217182582A0}" destId="{1F314CFA-C12E-49D7-A1D4-41DE2C953F22}" srcOrd="0" destOrd="0" parTransId="{2E9CB42B-AC44-4E7E-B839-70D504755031}" sibTransId="{3ABB7D0B-55DB-488A-AEBC-8023EB72A631}"/>
    <dgm:cxn modelId="{635C46E9-1AC7-4101-8478-D127B0486ED6}" srcId="{F0BD7650-8627-4AD5-8BD9-A7F87F44C080}" destId="{0D26FCE7-2D84-4489-842E-D83EF28C78E3}" srcOrd="0" destOrd="0" parTransId="{DDCAB367-3CA3-4DBD-AEBD-C976E3F80000}" sibTransId="{FCB35B59-EFDD-4F2C-8C02-1132DFE9BB89}"/>
    <dgm:cxn modelId="{7FD2097D-1255-4370-B336-2B56209D72B3}" srcId="{9BEF5A58-9C12-4FB8-89D1-D9FA779B9B46}" destId="{43466037-1973-4641-BF1A-BE8AF39A3C80}" srcOrd="1" destOrd="0" parTransId="{CBF245D4-E223-4F87-B6BA-756F645923CB}" sibTransId="{C93930C8-B4E2-4C7E-B648-BFBFD768D414}"/>
    <dgm:cxn modelId="{50167218-8FFA-4473-8D8F-58D408EDA6B7}" srcId="{9EFE7C40-63D7-4F61-9907-C70E38C99EFC}" destId="{78BAF34A-87EE-429E-9315-4586DD1AA309}" srcOrd="0" destOrd="0" parTransId="{FEC2B47E-C6AB-4303-A7B7-D5BE5696140A}" sibTransId="{FFB6B1A6-3E9A-4D26-87EC-C2F423E72700}"/>
    <dgm:cxn modelId="{67932824-3BE6-48FE-AD18-8CD24111C1F7}" type="presOf" srcId="{29CFD101-F495-45FE-8034-45100AD1C6B3}" destId="{56C0A5A1-9DC9-4EBF-BB17-16B21007DF39}" srcOrd="0" destOrd="0" presId="urn:microsoft.com/office/officeart/2005/8/layout/vList2"/>
    <dgm:cxn modelId="{4E298DA2-9D7A-46F7-8CF5-99B3EFF2098A}" type="presOf" srcId="{43466037-1973-4641-BF1A-BE8AF39A3C80}" destId="{C9FE2934-F0FB-4958-86F3-136C36211B90}" srcOrd="0" destOrd="0" presId="urn:microsoft.com/office/officeart/2005/8/layout/vList2"/>
    <dgm:cxn modelId="{D2CB75DF-FF54-4ABC-AC81-3E8AFC723027}" srcId="{9BEF5A58-9C12-4FB8-89D1-D9FA779B9B46}" destId="{9EFE7C40-63D7-4F61-9907-C70E38C99EFC}" srcOrd="0" destOrd="0" parTransId="{D51FE152-5892-411F-9310-67C941635D47}" sibTransId="{95EB6A18-56D0-40D7-BA7C-55EC64E60F01}"/>
    <dgm:cxn modelId="{E15AA9A9-9E44-4FD0-A5D8-0269BB18D56C}" type="presOf" srcId="{9EFE7C40-63D7-4F61-9907-C70E38C99EFC}" destId="{0C9739C6-DEAC-4265-BB62-2A1EB54ABD52}" srcOrd="0" destOrd="0" presId="urn:microsoft.com/office/officeart/2005/8/layout/vList2"/>
    <dgm:cxn modelId="{41E1ACF7-56A7-421C-8C97-BA1D06904FE7}" srcId="{F0BD7650-8627-4AD5-8BD9-A7F87F44C080}" destId="{F31BDBA4-4994-44D7-BD9E-1C35E7FD8D76}" srcOrd="1" destOrd="0" parTransId="{3A78A94F-60BD-45CB-A052-835C95C422A5}" sibTransId="{25E5CD98-9EA4-40AA-85F7-5951C7FA1E0A}"/>
    <dgm:cxn modelId="{065D18DF-BB99-4311-B573-7FB1A1D37FC3}" type="presOf" srcId="{1BD2D98D-660C-4CB1-AF9D-BF5D07224860}" destId="{B97E2013-C71E-4D66-A699-5C4BE20CD941}" srcOrd="0" destOrd="5" presId="urn:microsoft.com/office/officeart/2005/8/layout/vList2"/>
    <dgm:cxn modelId="{B1E6BA81-EEEF-4648-AF9C-E7866708E675}" type="presOf" srcId="{1F314CFA-C12E-49D7-A1D4-41DE2C953F22}" destId="{B97E2013-C71E-4D66-A699-5C4BE20CD941}" srcOrd="0" destOrd="1" presId="urn:microsoft.com/office/officeart/2005/8/layout/vList2"/>
    <dgm:cxn modelId="{A40F0FF3-C612-4735-AAB2-8A643672FE24}" type="presOf" srcId="{0D26FCE7-2D84-4489-842E-D83EF28C78E3}" destId="{B97E2013-C71E-4D66-A699-5C4BE20CD941}" srcOrd="0" destOrd="3" presId="urn:microsoft.com/office/officeart/2005/8/layout/vList2"/>
    <dgm:cxn modelId="{559C8769-21EE-4A77-979C-A0E7805D28AB}" srcId="{0B4FBC81-2762-4FD3-B457-9761E5962B98}" destId="{F0BD7650-8627-4AD5-8BD9-A7F87F44C080}" srcOrd="1" destOrd="0" parTransId="{3D739E8E-2BB8-4830-8C91-60329838F734}" sibTransId="{7DEC3037-2505-41C7-B923-F88F62A2CD2F}"/>
    <dgm:cxn modelId="{F76E5F2E-34A4-4C67-993B-A8B20662199A}" srcId="{F0BD7650-8627-4AD5-8BD9-A7F87F44C080}" destId="{1BD2D98D-660C-4CB1-AF9D-BF5D07224860}" srcOrd="2" destOrd="0" parTransId="{B087FFFA-0776-4318-B628-985C1D0E3B54}" sibTransId="{B182378F-0773-4F65-AE07-95BBA7599185}"/>
    <dgm:cxn modelId="{68DD9F86-CCDE-4C56-B03A-FA2E550A7A06}" type="presOf" srcId="{9BEF5A58-9C12-4FB8-89D1-D9FA779B9B46}" destId="{FF544C40-F09F-42D5-8CD3-13E9661AFDA7}" srcOrd="0" destOrd="0" presId="urn:microsoft.com/office/officeart/2005/8/layout/vList2"/>
    <dgm:cxn modelId="{4DDC74B6-1D94-454D-8F8E-5B51AAA9A99A}" srcId="{43466037-1973-4641-BF1A-BE8AF39A3C80}" destId="{29CFD101-F495-45FE-8034-45100AD1C6B3}" srcOrd="0" destOrd="0" parTransId="{2EE3C2A2-33D7-4FEC-81C6-D6A6FCE9DA04}" sibTransId="{BFDE7796-1A6E-402D-A207-B3AB70F9B3B0}"/>
    <dgm:cxn modelId="{89949CC9-E2A5-43FB-B6AD-229B16931D01}" type="presParOf" srcId="{FF544C40-F09F-42D5-8CD3-13E9661AFDA7}" destId="{0C9739C6-DEAC-4265-BB62-2A1EB54ABD52}" srcOrd="0" destOrd="0" presId="urn:microsoft.com/office/officeart/2005/8/layout/vList2"/>
    <dgm:cxn modelId="{36CFC079-88AC-4E70-BC25-ADB91334171E}" type="presParOf" srcId="{FF544C40-F09F-42D5-8CD3-13E9661AFDA7}" destId="{7B3139B9-1617-4990-A41D-0B336BE14830}" srcOrd="1" destOrd="0" presId="urn:microsoft.com/office/officeart/2005/8/layout/vList2"/>
    <dgm:cxn modelId="{273A5F45-BA96-47A4-9503-B95A9BA26AF8}" type="presParOf" srcId="{FF544C40-F09F-42D5-8CD3-13E9661AFDA7}" destId="{C9FE2934-F0FB-4958-86F3-136C36211B90}" srcOrd="2" destOrd="0" presId="urn:microsoft.com/office/officeart/2005/8/layout/vList2"/>
    <dgm:cxn modelId="{3835CD11-FC30-4CD6-BD4E-67E719C0E8CE}" type="presParOf" srcId="{FF544C40-F09F-42D5-8CD3-13E9661AFDA7}" destId="{56C0A5A1-9DC9-4EBF-BB17-16B21007DF39}" srcOrd="3" destOrd="0" presId="urn:microsoft.com/office/officeart/2005/8/layout/vList2"/>
    <dgm:cxn modelId="{F87B9B3E-AB6C-4CF9-9B93-6D2DC151F61F}" type="presParOf" srcId="{FF544C40-F09F-42D5-8CD3-13E9661AFDA7}" destId="{6A75620A-CC76-4969-8F2C-977F9DF28940}" srcOrd="4" destOrd="0" presId="urn:microsoft.com/office/officeart/2005/8/layout/vList2"/>
    <dgm:cxn modelId="{DE89F66C-798F-4E2E-85C5-45D0B9CDD4CA}" type="presParOf" srcId="{FF544C40-F09F-42D5-8CD3-13E9661AFDA7}" destId="{B97E2013-C71E-4D66-A699-5C4BE20CD941}" srcOrd="5"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38EBA3-FAEE-4BC9-8081-46F28FD8F5A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FE00C31-627C-4EEB-90BE-353239D742C1}">
      <dgm:prSet/>
      <dgm:spPr/>
      <dgm:t>
        <a:bodyPr/>
        <a:lstStyle/>
        <a:p>
          <a:r>
            <a:rPr lang="en-US"/>
            <a:t>Cervical cancer is preventable through HPV vaccination</a:t>
          </a:r>
        </a:p>
      </dgm:t>
    </dgm:pt>
    <dgm:pt modelId="{C96DBCB7-B05D-4E36-82C3-E3938DF64C0B}" type="parTrans" cxnId="{F9D162EF-72BB-4404-BDB6-D909150E9610}">
      <dgm:prSet/>
      <dgm:spPr/>
      <dgm:t>
        <a:bodyPr/>
        <a:lstStyle/>
        <a:p>
          <a:endParaRPr lang="en-US"/>
        </a:p>
      </dgm:t>
    </dgm:pt>
    <dgm:pt modelId="{EFE0177D-6B87-4354-A3A6-B729150FD9CC}" type="sibTrans" cxnId="{F9D162EF-72BB-4404-BDB6-D909150E9610}">
      <dgm:prSet/>
      <dgm:spPr/>
      <dgm:t>
        <a:bodyPr/>
        <a:lstStyle/>
        <a:p>
          <a:endParaRPr lang="en-US"/>
        </a:p>
      </dgm:t>
    </dgm:pt>
    <dgm:pt modelId="{FC7F9B2A-82B7-499F-A3F9-BBA19D132347}">
      <dgm:prSet/>
      <dgm:spPr/>
      <dgm:t>
        <a:bodyPr/>
        <a:lstStyle/>
        <a:p>
          <a:r>
            <a:rPr lang="en-US"/>
            <a:t>Early detection through cervical cancer screening can reduce the rates of cervical cancer</a:t>
          </a:r>
        </a:p>
      </dgm:t>
    </dgm:pt>
    <dgm:pt modelId="{836FF661-C63E-40A2-AC51-D83CB4A8F1F7}" type="parTrans" cxnId="{4D279612-5D47-4456-9938-5C38AE5B704A}">
      <dgm:prSet/>
      <dgm:spPr/>
      <dgm:t>
        <a:bodyPr/>
        <a:lstStyle/>
        <a:p>
          <a:endParaRPr lang="en-US"/>
        </a:p>
      </dgm:t>
    </dgm:pt>
    <dgm:pt modelId="{F5D8C373-5FB8-4E5D-A54C-98E7805C33F6}" type="sibTrans" cxnId="{4D279612-5D47-4456-9938-5C38AE5B704A}">
      <dgm:prSet/>
      <dgm:spPr/>
      <dgm:t>
        <a:bodyPr/>
        <a:lstStyle/>
        <a:p>
          <a:endParaRPr lang="en-US"/>
        </a:p>
      </dgm:t>
    </dgm:pt>
    <dgm:pt modelId="{42FDCF47-8504-475C-BBED-CFBEDF2C5771}">
      <dgm:prSet/>
      <dgm:spPr/>
      <dgm:t>
        <a:bodyPr/>
        <a:lstStyle/>
        <a:p>
          <a:r>
            <a:rPr lang="en-US"/>
            <a:t>There are barriers to both HPV vaccination and cervical cancer screening that must be addressed on an individual and system level</a:t>
          </a:r>
        </a:p>
      </dgm:t>
    </dgm:pt>
    <dgm:pt modelId="{2CC872D8-6A32-4252-B416-1D890F6B6C87}" type="parTrans" cxnId="{1F9AD997-D21E-4C85-8C45-C04FFDCF1C92}">
      <dgm:prSet/>
      <dgm:spPr/>
      <dgm:t>
        <a:bodyPr/>
        <a:lstStyle/>
        <a:p>
          <a:endParaRPr lang="en-US"/>
        </a:p>
      </dgm:t>
    </dgm:pt>
    <dgm:pt modelId="{12B9EEB2-D888-4DE5-AF0B-EE8ADB0A66A5}" type="sibTrans" cxnId="{1F9AD997-D21E-4C85-8C45-C04FFDCF1C92}">
      <dgm:prSet/>
      <dgm:spPr/>
      <dgm:t>
        <a:bodyPr/>
        <a:lstStyle/>
        <a:p>
          <a:endParaRPr lang="en-US"/>
        </a:p>
      </dgm:t>
    </dgm:pt>
    <dgm:pt modelId="{A19FA961-F560-4290-94D9-682373DB819E}" type="pres">
      <dgm:prSet presAssocID="{E438EBA3-FAEE-4BC9-8081-46F28FD8F5AA}" presName="vert0" presStyleCnt="0">
        <dgm:presLayoutVars>
          <dgm:dir/>
          <dgm:animOne val="branch"/>
          <dgm:animLvl val="lvl"/>
        </dgm:presLayoutVars>
      </dgm:prSet>
      <dgm:spPr/>
      <dgm:t>
        <a:bodyPr/>
        <a:lstStyle/>
        <a:p>
          <a:endParaRPr lang="en-US"/>
        </a:p>
      </dgm:t>
    </dgm:pt>
    <dgm:pt modelId="{F27BCA2E-E61C-4BA5-B1E5-5537E767CE73}" type="pres">
      <dgm:prSet presAssocID="{AFE00C31-627C-4EEB-90BE-353239D742C1}" presName="thickLine" presStyleLbl="alignNode1" presStyleIdx="0" presStyleCnt="3" custLinFactNeighborX="-1857" custLinFactNeighborY="-11407"/>
      <dgm:spPr/>
    </dgm:pt>
    <dgm:pt modelId="{BC83D84F-E1E0-40CD-AE9C-500F2083B665}" type="pres">
      <dgm:prSet presAssocID="{AFE00C31-627C-4EEB-90BE-353239D742C1}" presName="horz1" presStyleCnt="0"/>
      <dgm:spPr/>
    </dgm:pt>
    <dgm:pt modelId="{52E9BB97-86B4-48AF-9181-10259A8C1E01}" type="pres">
      <dgm:prSet presAssocID="{AFE00C31-627C-4EEB-90BE-353239D742C1}" presName="tx1" presStyleLbl="revTx" presStyleIdx="0" presStyleCnt="3"/>
      <dgm:spPr/>
      <dgm:t>
        <a:bodyPr/>
        <a:lstStyle/>
        <a:p>
          <a:endParaRPr lang="en-US"/>
        </a:p>
      </dgm:t>
    </dgm:pt>
    <dgm:pt modelId="{CF77A299-87F1-4AE1-8BD3-C704646B27D1}" type="pres">
      <dgm:prSet presAssocID="{AFE00C31-627C-4EEB-90BE-353239D742C1}" presName="vert1" presStyleCnt="0"/>
      <dgm:spPr/>
    </dgm:pt>
    <dgm:pt modelId="{6C6F7535-A48E-4FB2-8C5B-7AE9A5A78F94}" type="pres">
      <dgm:prSet presAssocID="{FC7F9B2A-82B7-499F-A3F9-BBA19D132347}" presName="thickLine" presStyleLbl="alignNode1" presStyleIdx="1" presStyleCnt="3"/>
      <dgm:spPr/>
    </dgm:pt>
    <dgm:pt modelId="{925601E1-7DAD-408D-B847-4D250F5C42A0}" type="pres">
      <dgm:prSet presAssocID="{FC7F9B2A-82B7-499F-A3F9-BBA19D132347}" presName="horz1" presStyleCnt="0"/>
      <dgm:spPr/>
    </dgm:pt>
    <dgm:pt modelId="{78EE3B22-2BAE-4459-A944-8C4F31842A31}" type="pres">
      <dgm:prSet presAssocID="{FC7F9B2A-82B7-499F-A3F9-BBA19D132347}" presName="tx1" presStyleLbl="revTx" presStyleIdx="1" presStyleCnt="3"/>
      <dgm:spPr/>
      <dgm:t>
        <a:bodyPr/>
        <a:lstStyle/>
        <a:p>
          <a:endParaRPr lang="en-US"/>
        </a:p>
      </dgm:t>
    </dgm:pt>
    <dgm:pt modelId="{AAC14BB8-F9D7-42C7-862D-EEDE9C503752}" type="pres">
      <dgm:prSet presAssocID="{FC7F9B2A-82B7-499F-A3F9-BBA19D132347}" presName="vert1" presStyleCnt="0"/>
      <dgm:spPr/>
    </dgm:pt>
    <dgm:pt modelId="{5D2F0419-58E9-4F37-8767-BBB7255B0344}" type="pres">
      <dgm:prSet presAssocID="{42FDCF47-8504-475C-BBED-CFBEDF2C5771}" presName="thickLine" presStyleLbl="alignNode1" presStyleIdx="2" presStyleCnt="3"/>
      <dgm:spPr/>
    </dgm:pt>
    <dgm:pt modelId="{152F6C9C-378A-4298-B797-0E5B2825C8DA}" type="pres">
      <dgm:prSet presAssocID="{42FDCF47-8504-475C-BBED-CFBEDF2C5771}" presName="horz1" presStyleCnt="0"/>
      <dgm:spPr/>
    </dgm:pt>
    <dgm:pt modelId="{BA503AE2-BE23-442A-969B-D4EC90920A72}" type="pres">
      <dgm:prSet presAssocID="{42FDCF47-8504-475C-BBED-CFBEDF2C5771}" presName="tx1" presStyleLbl="revTx" presStyleIdx="2" presStyleCnt="3"/>
      <dgm:spPr/>
      <dgm:t>
        <a:bodyPr/>
        <a:lstStyle/>
        <a:p>
          <a:endParaRPr lang="en-US"/>
        </a:p>
      </dgm:t>
    </dgm:pt>
    <dgm:pt modelId="{C138838F-BD8D-4DBD-882E-6DFD38CEE7D3}" type="pres">
      <dgm:prSet presAssocID="{42FDCF47-8504-475C-BBED-CFBEDF2C5771}" presName="vert1" presStyleCnt="0"/>
      <dgm:spPr/>
    </dgm:pt>
  </dgm:ptLst>
  <dgm:cxnLst>
    <dgm:cxn modelId="{F9D162EF-72BB-4404-BDB6-D909150E9610}" srcId="{E438EBA3-FAEE-4BC9-8081-46F28FD8F5AA}" destId="{AFE00C31-627C-4EEB-90BE-353239D742C1}" srcOrd="0" destOrd="0" parTransId="{C96DBCB7-B05D-4E36-82C3-E3938DF64C0B}" sibTransId="{EFE0177D-6B87-4354-A3A6-B729150FD9CC}"/>
    <dgm:cxn modelId="{F31AFF7B-BE0B-4C8C-9EE3-13207C5EDA1F}" type="presOf" srcId="{AFE00C31-627C-4EEB-90BE-353239D742C1}" destId="{52E9BB97-86B4-48AF-9181-10259A8C1E01}" srcOrd="0" destOrd="0" presId="urn:microsoft.com/office/officeart/2008/layout/LinedList"/>
    <dgm:cxn modelId="{AE7F17D0-4E37-4BCA-BF4C-E208EDBD6A91}" type="presOf" srcId="{FC7F9B2A-82B7-499F-A3F9-BBA19D132347}" destId="{78EE3B22-2BAE-4459-A944-8C4F31842A31}" srcOrd="0" destOrd="0" presId="urn:microsoft.com/office/officeart/2008/layout/LinedList"/>
    <dgm:cxn modelId="{4D279612-5D47-4456-9938-5C38AE5B704A}" srcId="{E438EBA3-FAEE-4BC9-8081-46F28FD8F5AA}" destId="{FC7F9B2A-82B7-499F-A3F9-BBA19D132347}" srcOrd="1" destOrd="0" parTransId="{836FF661-C63E-40A2-AC51-D83CB4A8F1F7}" sibTransId="{F5D8C373-5FB8-4E5D-A54C-98E7805C33F6}"/>
    <dgm:cxn modelId="{7976BC01-3F5D-4ECE-9485-54E740FF9490}" type="presOf" srcId="{42FDCF47-8504-475C-BBED-CFBEDF2C5771}" destId="{BA503AE2-BE23-442A-969B-D4EC90920A72}" srcOrd="0" destOrd="0" presId="urn:microsoft.com/office/officeart/2008/layout/LinedList"/>
    <dgm:cxn modelId="{2AE85302-9DC7-432E-B54C-D65F461096BB}" type="presOf" srcId="{E438EBA3-FAEE-4BC9-8081-46F28FD8F5AA}" destId="{A19FA961-F560-4290-94D9-682373DB819E}" srcOrd="0" destOrd="0" presId="urn:microsoft.com/office/officeart/2008/layout/LinedList"/>
    <dgm:cxn modelId="{1F9AD997-D21E-4C85-8C45-C04FFDCF1C92}" srcId="{E438EBA3-FAEE-4BC9-8081-46F28FD8F5AA}" destId="{42FDCF47-8504-475C-BBED-CFBEDF2C5771}" srcOrd="2" destOrd="0" parTransId="{2CC872D8-6A32-4252-B416-1D890F6B6C87}" sibTransId="{12B9EEB2-D888-4DE5-AF0B-EE8ADB0A66A5}"/>
    <dgm:cxn modelId="{A0887F96-CCE8-47E0-ABA6-3385324469AB}" type="presParOf" srcId="{A19FA961-F560-4290-94D9-682373DB819E}" destId="{F27BCA2E-E61C-4BA5-B1E5-5537E767CE73}" srcOrd="0" destOrd="0" presId="urn:microsoft.com/office/officeart/2008/layout/LinedList"/>
    <dgm:cxn modelId="{F932466E-EC2B-44CC-966D-122B44396247}" type="presParOf" srcId="{A19FA961-F560-4290-94D9-682373DB819E}" destId="{BC83D84F-E1E0-40CD-AE9C-500F2083B665}" srcOrd="1" destOrd="0" presId="urn:microsoft.com/office/officeart/2008/layout/LinedList"/>
    <dgm:cxn modelId="{943F2B22-83D0-43DE-8FC9-2184C8167720}" type="presParOf" srcId="{BC83D84F-E1E0-40CD-AE9C-500F2083B665}" destId="{52E9BB97-86B4-48AF-9181-10259A8C1E01}" srcOrd="0" destOrd="0" presId="urn:microsoft.com/office/officeart/2008/layout/LinedList"/>
    <dgm:cxn modelId="{099A1A18-3A29-4FE2-8E77-9CC84F77A5E1}" type="presParOf" srcId="{BC83D84F-E1E0-40CD-AE9C-500F2083B665}" destId="{CF77A299-87F1-4AE1-8BD3-C704646B27D1}" srcOrd="1" destOrd="0" presId="urn:microsoft.com/office/officeart/2008/layout/LinedList"/>
    <dgm:cxn modelId="{97434621-A32F-43AA-97DA-24156F8D0656}" type="presParOf" srcId="{A19FA961-F560-4290-94D9-682373DB819E}" destId="{6C6F7535-A48E-4FB2-8C5B-7AE9A5A78F94}" srcOrd="2" destOrd="0" presId="urn:microsoft.com/office/officeart/2008/layout/LinedList"/>
    <dgm:cxn modelId="{BAD4971D-2E2B-4D57-8A0B-7AC8E7F3A0C1}" type="presParOf" srcId="{A19FA961-F560-4290-94D9-682373DB819E}" destId="{925601E1-7DAD-408D-B847-4D250F5C42A0}" srcOrd="3" destOrd="0" presId="urn:microsoft.com/office/officeart/2008/layout/LinedList"/>
    <dgm:cxn modelId="{75F54A68-49B6-47EC-A362-B06906F8FB39}" type="presParOf" srcId="{925601E1-7DAD-408D-B847-4D250F5C42A0}" destId="{78EE3B22-2BAE-4459-A944-8C4F31842A31}" srcOrd="0" destOrd="0" presId="urn:microsoft.com/office/officeart/2008/layout/LinedList"/>
    <dgm:cxn modelId="{42000D11-30DE-4C3B-9780-2A20D54B05A9}" type="presParOf" srcId="{925601E1-7DAD-408D-B847-4D250F5C42A0}" destId="{AAC14BB8-F9D7-42C7-862D-EEDE9C503752}" srcOrd="1" destOrd="0" presId="urn:microsoft.com/office/officeart/2008/layout/LinedList"/>
    <dgm:cxn modelId="{11EE913E-54E3-4AB1-8670-76189E904971}" type="presParOf" srcId="{A19FA961-F560-4290-94D9-682373DB819E}" destId="{5D2F0419-58E9-4F37-8767-BBB7255B0344}" srcOrd="4" destOrd="0" presId="urn:microsoft.com/office/officeart/2008/layout/LinedList"/>
    <dgm:cxn modelId="{095D278B-FEA2-4FE4-9154-F4E4D32CC06D}" type="presParOf" srcId="{A19FA961-F560-4290-94D9-682373DB819E}" destId="{152F6C9C-378A-4298-B797-0E5B2825C8DA}" srcOrd="5" destOrd="0" presId="urn:microsoft.com/office/officeart/2008/layout/LinedList"/>
    <dgm:cxn modelId="{3A9FA5BA-EE82-4DF5-8256-A93EB319160F}" type="presParOf" srcId="{152F6C9C-378A-4298-B797-0E5B2825C8DA}" destId="{BA503AE2-BE23-442A-969B-D4EC90920A72}" srcOrd="0" destOrd="0" presId="urn:microsoft.com/office/officeart/2008/layout/LinedList"/>
    <dgm:cxn modelId="{086B6C60-6F61-4117-B2E1-4A35FFCACA8A}" type="presParOf" srcId="{152F6C9C-378A-4298-B797-0E5B2825C8DA}" destId="{C138838F-BD8D-4DBD-882E-6DFD38CEE7D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35824-11B1-46DF-BE0C-0FB7BAE87E8B}">
      <dsp:nvSpPr>
        <dsp:cNvPr id="0" name=""/>
        <dsp:cNvSpPr/>
      </dsp:nvSpPr>
      <dsp:spPr>
        <a:xfrm>
          <a:off x="2600515" y="1857257"/>
          <a:ext cx="2398649" cy="23986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t>Eliminate Cervical Cancer</a:t>
          </a:r>
        </a:p>
      </dsp:txBody>
      <dsp:txXfrm>
        <a:off x="2951789" y="2208531"/>
        <a:ext cx="1696101" cy="1696101"/>
      </dsp:txXfrm>
    </dsp:sp>
    <dsp:sp modelId="{0F8A5F08-9355-4F91-A4C8-507CAD66E503}">
      <dsp:nvSpPr>
        <dsp:cNvPr id="0" name=""/>
        <dsp:cNvSpPr/>
      </dsp:nvSpPr>
      <dsp:spPr>
        <a:xfrm rot="12900000">
          <a:off x="964342" y="1407076"/>
          <a:ext cx="1935821" cy="6836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6C0423-6406-4209-9531-6D615BBF0E32}">
      <dsp:nvSpPr>
        <dsp:cNvPr id="0" name=""/>
        <dsp:cNvSpPr/>
      </dsp:nvSpPr>
      <dsp:spPr>
        <a:xfrm>
          <a:off x="28" y="282226"/>
          <a:ext cx="2278716" cy="18229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t>Early Detection: Cervical Cancer Screening </a:t>
          </a:r>
        </a:p>
      </dsp:txBody>
      <dsp:txXfrm>
        <a:off x="53421" y="335619"/>
        <a:ext cx="2171930" cy="1716187"/>
      </dsp:txXfrm>
    </dsp:sp>
    <dsp:sp modelId="{3D4264D7-5A12-42BC-9DAB-F3FE2AB606AF}">
      <dsp:nvSpPr>
        <dsp:cNvPr id="0" name=""/>
        <dsp:cNvSpPr/>
      </dsp:nvSpPr>
      <dsp:spPr>
        <a:xfrm rot="19500000">
          <a:off x="4699515" y="1407076"/>
          <a:ext cx="1935821" cy="6836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D1A5AB-510D-422F-869E-4B8F7FD7BBC0}">
      <dsp:nvSpPr>
        <dsp:cNvPr id="0" name=""/>
        <dsp:cNvSpPr/>
      </dsp:nvSpPr>
      <dsp:spPr>
        <a:xfrm>
          <a:off x="5320934" y="282226"/>
          <a:ext cx="2278716" cy="18229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t>Prevention: HPV Vaccination</a:t>
          </a:r>
        </a:p>
      </dsp:txBody>
      <dsp:txXfrm>
        <a:off x="5374327" y="335619"/>
        <a:ext cx="2171930" cy="1716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739C6-DEAC-4265-BB62-2A1EB54ABD52}">
      <dsp:nvSpPr>
        <dsp:cNvPr id="0" name=""/>
        <dsp:cNvSpPr/>
      </dsp:nvSpPr>
      <dsp:spPr>
        <a:xfrm>
          <a:off x="0" y="29718"/>
          <a:ext cx="5652652"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a:t>Initiate Screening </a:t>
          </a:r>
        </a:p>
      </dsp:txBody>
      <dsp:txXfrm>
        <a:off x="25130" y="54848"/>
        <a:ext cx="5602392" cy="464540"/>
      </dsp:txXfrm>
    </dsp:sp>
    <dsp:sp modelId="{7B3139B9-1617-4990-A41D-0B336BE14830}">
      <dsp:nvSpPr>
        <dsp:cNvPr id="0" name=""/>
        <dsp:cNvSpPr/>
      </dsp:nvSpPr>
      <dsp:spPr>
        <a:xfrm>
          <a:off x="0" y="544518"/>
          <a:ext cx="565265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4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21 years old </a:t>
          </a:r>
        </a:p>
      </dsp:txBody>
      <dsp:txXfrm>
        <a:off x="0" y="544518"/>
        <a:ext cx="5652652" cy="364320"/>
      </dsp:txXfrm>
    </dsp:sp>
    <dsp:sp modelId="{C9FE2934-F0FB-4958-86F3-136C36211B90}">
      <dsp:nvSpPr>
        <dsp:cNvPr id="0" name=""/>
        <dsp:cNvSpPr/>
      </dsp:nvSpPr>
      <dsp:spPr>
        <a:xfrm>
          <a:off x="0" y="908838"/>
          <a:ext cx="5652652"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a:t>Age of screening </a:t>
          </a:r>
        </a:p>
      </dsp:txBody>
      <dsp:txXfrm>
        <a:off x="25130" y="933968"/>
        <a:ext cx="5602392" cy="464540"/>
      </dsp:txXfrm>
    </dsp:sp>
    <dsp:sp modelId="{56C0A5A1-9DC9-4EBF-BB17-16B21007DF39}">
      <dsp:nvSpPr>
        <dsp:cNvPr id="0" name=""/>
        <dsp:cNvSpPr/>
      </dsp:nvSpPr>
      <dsp:spPr>
        <a:xfrm>
          <a:off x="0" y="1423638"/>
          <a:ext cx="565265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4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21 - 65 years old</a:t>
          </a:r>
        </a:p>
      </dsp:txBody>
      <dsp:txXfrm>
        <a:off x="0" y="1423638"/>
        <a:ext cx="5652652" cy="364320"/>
      </dsp:txXfrm>
    </dsp:sp>
    <dsp:sp modelId="{6A75620A-CC76-4969-8F2C-977F9DF28940}">
      <dsp:nvSpPr>
        <dsp:cNvPr id="0" name=""/>
        <dsp:cNvSpPr/>
      </dsp:nvSpPr>
      <dsp:spPr>
        <a:xfrm>
          <a:off x="0" y="1787958"/>
          <a:ext cx="5652652"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a:t>Method of Screening</a:t>
          </a:r>
        </a:p>
      </dsp:txBody>
      <dsp:txXfrm>
        <a:off x="25130" y="1813088"/>
        <a:ext cx="5602392" cy="464540"/>
      </dsp:txXfrm>
    </dsp:sp>
    <dsp:sp modelId="{B97E2013-C71E-4D66-A699-5C4BE20CD941}">
      <dsp:nvSpPr>
        <dsp:cNvPr id="0" name=""/>
        <dsp:cNvSpPr/>
      </dsp:nvSpPr>
      <dsp:spPr>
        <a:xfrm>
          <a:off x="0" y="2302758"/>
          <a:ext cx="5652652"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4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21 – 65  years old</a:t>
          </a:r>
        </a:p>
        <a:p>
          <a:pPr marL="342900" lvl="2" indent="-171450" algn="l" defTabSz="755650">
            <a:lnSpc>
              <a:spcPct val="90000"/>
            </a:lnSpc>
            <a:spcBef>
              <a:spcPct val="0"/>
            </a:spcBef>
            <a:spcAft>
              <a:spcPct val="20000"/>
            </a:spcAft>
            <a:buChar char="••"/>
          </a:pPr>
          <a:r>
            <a:rPr lang="en-US" sz="1700" kern="1200" dirty="0"/>
            <a:t>Cytology every 3 years</a:t>
          </a:r>
        </a:p>
        <a:p>
          <a:pPr marL="171450" lvl="1" indent="-171450" algn="l" defTabSz="755650">
            <a:lnSpc>
              <a:spcPct val="90000"/>
            </a:lnSpc>
            <a:spcBef>
              <a:spcPct val="0"/>
            </a:spcBef>
            <a:spcAft>
              <a:spcPct val="20000"/>
            </a:spcAft>
            <a:buChar char="••"/>
          </a:pPr>
          <a:r>
            <a:rPr lang="en-US" sz="1700" kern="1200" dirty="0"/>
            <a:t>30 – 65 years old</a:t>
          </a:r>
        </a:p>
        <a:p>
          <a:pPr marL="342900" lvl="2" indent="-171450" algn="l" defTabSz="755650">
            <a:lnSpc>
              <a:spcPct val="90000"/>
            </a:lnSpc>
            <a:spcBef>
              <a:spcPct val="0"/>
            </a:spcBef>
            <a:spcAft>
              <a:spcPct val="20000"/>
            </a:spcAft>
            <a:buChar char="••"/>
          </a:pPr>
          <a:r>
            <a:rPr lang="en-US" sz="1700" kern="1200" dirty="0"/>
            <a:t>Cytology and HPV co-testing every 5-years</a:t>
          </a:r>
        </a:p>
        <a:p>
          <a:pPr marL="342900" lvl="2" indent="-171450" algn="l" defTabSz="755650">
            <a:lnSpc>
              <a:spcPct val="90000"/>
            </a:lnSpc>
            <a:spcBef>
              <a:spcPct val="0"/>
            </a:spcBef>
            <a:spcAft>
              <a:spcPct val="20000"/>
            </a:spcAft>
            <a:buChar char="••"/>
          </a:pPr>
          <a:r>
            <a:rPr lang="en-US" sz="1700" kern="1200" dirty="0"/>
            <a:t>FDA-approved primary HPV testing only every 5-years</a:t>
          </a:r>
        </a:p>
        <a:p>
          <a:pPr marL="342900" lvl="2" indent="-171450" algn="l" defTabSz="755650">
            <a:lnSpc>
              <a:spcPct val="90000"/>
            </a:lnSpc>
            <a:spcBef>
              <a:spcPct val="0"/>
            </a:spcBef>
            <a:spcAft>
              <a:spcPct val="20000"/>
            </a:spcAft>
            <a:buChar char="••"/>
          </a:pPr>
          <a:r>
            <a:rPr lang="en-US" sz="1700" kern="1200" dirty="0"/>
            <a:t>Cytology only every 3 years</a:t>
          </a:r>
        </a:p>
      </dsp:txBody>
      <dsp:txXfrm>
        <a:off x="0" y="2302758"/>
        <a:ext cx="5652652" cy="1912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739C6-DEAC-4265-BB62-2A1EB54ABD52}">
      <dsp:nvSpPr>
        <dsp:cNvPr id="0" name=""/>
        <dsp:cNvSpPr/>
      </dsp:nvSpPr>
      <dsp:spPr>
        <a:xfrm>
          <a:off x="0" y="16173"/>
          <a:ext cx="5652652"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a:t>Initiate Screening </a:t>
          </a:r>
        </a:p>
      </dsp:txBody>
      <dsp:txXfrm>
        <a:off x="23988" y="40161"/>
        <a:ext cx="5604676" cy="443423"/>
      </dsp:txXfrm>
    </dsp:sp>
    <dsp:sp modelId="{7B3139B9-1617-4990-A41D-0B336BE14830}">
      <dsp:nvSpPr>
        <dsp:cNvPr id="0" name=""/>
        <dsp:cNvSpPr/>
      </dsp:nvSpPr>
      <dsp:spPr>
        <a:xfrm>
          <a:off x="0" y="507573"/>
          <a:ext cx="5652652"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47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25 years old </a:t>
          </a:r>
        </a:p>
      </dsp:txBody>
      <dsp:txXfrm>
        <a:off x="0" y="507573"/>
        <a:ext cx="5652652" cy="347760"/>
      </dsp:txXfrm>
    </dsp:sp>
    <dsp:sp modelId="{C9FE2934-F0FB-4958-86F3-136C36211B90}">
      <dsp:nvSpPr>
        <dsp:cNvPr id="0" name=""/>
        <dsp:cNvSpPr/>
      </dsp:nvSpPr>
      <dsp:spPr>
        <a:xfrm>
          <a:off x="0" y="855333"/>
          <a:ext cx="5652652"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a:t>Age of screening </a:t>
          </a:r>
        </a:p>
      </dsp:txBody>
      <dsp:txXfrm>
        <a:off x="23988" y="879321"/>
        <a:ext cx="5604676" cy="443423"/>
      </dsp:txXfrm>
    </dsp:sp>
    <dsp:sp modelId="{56C0A5A1-9DC9-4EBF-BB17-16B21007DF39}">
      <dsp:nvSpPr>
        <dsp:cNvPr id="0" name=""/>
        <dsp:cNvSpPr/>
      </dsp:nvSpPr>
      <dsp:spPr>
        <a:xfrm>
          <a:off x="0" y="1346733"/>
          <a:ext cx="5652652"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47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25 - 65 years old</a:t>
          </a:r>
        </a:p>
      </dsp:txBody>
      <dsp:txXfrm>
        <a:off x="0" y="1346733"/>
        <a:ext cx="5652652" cy="347760"/>
      </dsp:txXfrm>
    </dsp:sp>
    <dsp:sp modelId="{6A75620A-CC76-4969-8F2C-977F9DF28940}">
      <dsp:nvSpPr>
        <dsp:cNvPr id="0" name=""/>
        <dsp:cNvSpPr/>
      </dsp:nvSpPr>
      <dsp:spPr>
        <a:xfrm>
          <a:off x="0" y="1694493"/>
          <a:ext cx="5652652"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a:t>Method of Screening</a:t>
          </a:r>
        </a:p>
      </dsp:txBody>
      <dsp:txXfrm>
        <a:off x="23988" y="1718481"/>
        <a:ext cx="5604676" cy="443423"/>
      </dsp:txXfrm>
    </dsp:sp>
    <dsp:sp modelId="{B97E2013-C71E-4D66-A699-5C4BE20CD941}">
      <dsp:nvSpPr>
        <dsp:cNvPr id="0" name=""/>
        <dsp:cNvSpPr/>
      </dsp:nvSpPr>
      <dsp:spPr>
        <a:xfrm>
          <a:off x="0" y="2185893"/>
          <a:ext cx="5652652" cy="2043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47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21 – 65  years old</a:t>
          </a:r>
        </a:p>
        <a:p>
          <a:pPr marL="342900" lvl="2" indent="-171450" algn="l" defTabSz="711200">
            <a:lnSpc>
              <a:spcPct val="90000"/>
            </a:lnSpc>
            <a:spcBef>
              <a:spcPct val="0"/>
            </a:spcBef>
            <a:spcAft>
              <a:spcPct val="20000"/>
            </a:spcAft>
            <a:buChar char="••"/>
          </a:pPr>
          <a:r>
            <a:rPr lang="en-US" sz="1600" kern="1200" dirty="0"/>
            <a:t>Cytology every 3 years</a:t>
          </a:r>
        </a:p>
        <a:p>
          <a:pPr marL="171450" lvl="1" indent="-171450" algn="l" defTabSz="711200">
            <a:lnSpc>
              <a:spcPct val="90000"/>
            </a:lnSpc>
            <a:spcBef>
              <a:spcPct val="0"/>
            </a:spcBef>
            <a:spcAft>
              <a:spcPct val="20000"/>
            </a:spcAft>
            <a:buChar char="••"/>
          </a:pPr>
          <a:r>
            <a:rPr lang="en-US" sz="1600" kern="1200" dirty="0"/>
            <a:t>30 – 65 years old</a:t>
          </a:r>
        </a:p>
        <a:p>
          <a:pPr marL="342900" lvl="2" indent="-171450" algn="l" defTabSz="711200">
            <a:lnSpc>
              <a:spcPct val="90000"/>
            </a:lnSpc>
            <a:spcBef>
              <a:spcPct val="0"/>
            </a:spcBef>
            <a:spcAft>
              <a:spcPct val="20000"/>
            </a:spcAft>
            <a:buChar char="••"/>
          </a:pPr>
          <a:r>
            <a:rPr lang="en-US" sz="1600" kern="1200" dirty="0"/>
            <a:t>Cytology and HPV co-testing every 5-years</a:t>
          </a:r>
        </a:p>
        <a:p>
          <a:pPr marL="342900" lvl="2" indent="-171450" algn="l" defTabSz="711200">
            <a:lnSpc>
              <a:spcPct val="90000"/>
            </a:lnSpc>
            <a:spcBef>
              <a:spcPct val="0"/>
            </a:spcBef>
            <a:spcAft>
              <a:spcPct val="20000"/>
            </a:spcAft>
            <a:buChar char="••"/>
          </a:pPr>
          <a:r>
            <a:rPr lang="en-US" sz="1600" kern="1200" dirty="0"/>
            <a:t>FDA-approved primary HPV testing only every 5-years</a:t>
          </a:r>
        </a:p>
        <a:p>
          <a:pPr marL="342900" lvl="2" indent="-171450" algn="l" defTabSz="711200">
            <a:lnSpc>
              <a:spcPct val="90000"/>
            </a:lnSpc>
            <a:spcBef>
              <a:spcPct val="0"/>
            </a:spcBef>
            <a:spcAft>
              <a:spcPct val="20000"/>
            </a:spcAft>
            <a:buChar char="••"/>
          </a:pPr>
          <a:r>
            <a:rPr lang="en-US" sz="1600" kern="1200" dirty="0"/>
            <a:t>Cytology only every 3 years</a:t>
          </a:r>
        </a:p>
        <a:p>
          <a:pPr marL="171450" lvl="1" indent="-171450" algn="l" defTabSz="711200">
            <a:lnSpc>
              <a:spcPct val="90000"/>
            </a:lnSpc>
            <a:spcBef>
              <a:spcPct val="0"/>
            </a:spcBef>
            <a:spcAft>
              <a:spcPct val="20000"/>
            </a:spcAft>
            <a:buChar char="••"/>
          </a:pPr>
          <a:r>
            <a:rPr lang="en-US" sz="1600" kern="1200" dirty="0"/>
            <a:t>Recommendation for self-collected vaginal specimen </a:t>
          </a:r>
          <a:r>
            <a:rPr lang="en-US" sz="1600" kern="1200" dirty="0" err="1"/>
            <a:t>fro</a:t>
          </a:r>
          <a:r>
            <a:rPr lang="en-US" sz="1600" kern="1200" dirty="0"/>
            <a:t> HPV testing</a:t>
          </a:r>
        </a:p>
      </dsp:txBody>
      <dsp:txXfrm>
        <a:off x="0" y="2185893"/>
        <a:ext cx="5652652" cy="2043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BCA2E-E61C-4BA5-B1E5-5537E767CE73}">
      <dsp:nvSpPr>
        <dsp:cNvPr id="0" name=""/>
        <dsp:cNvSpPr/>
      </dsp:nvSpPr>
      <dsp:spPr>
        <a:xfrm>
          <a:off x="0" y="0"/>
          <a:ext cx="871879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E9BB97-86B4-48AF-9181-10259A8C1E01}">
      <dsp:nvSpPr>
        <dsp:cNvPr id="0" name=""/>
        <dsp:cNvSpPr/>
      </dsp:nvSpPr>
      <dsp:spPr>
        <a:xfrm>
          <a:off x="0" y="2081"/>
          <a:ext cx="8718796" cy="1419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Cervical cancer is preventable through HPV vaccination</a:t>
          </a:r>
        </a:p>
      </dsp:txBody>
      <dsp:txXfrm>
        <a:off x="0" y="2081"/>
        <a:ext cx="8718796" cy="1419575"/>
      </dsp:txXfrm>
    </dsp:sp>
    <dsp:sp modelId="{6C6F7535-A48E-4FB2-8C5B-7AE9A5A78F94}">
      <dsp:nvSpPr>
        <dsp:cNvPr id="0" name=""/>
        <dsp:cNvSpPr/>
      </dsp:nvSpPr>
      <dsp:spPr>
        <a:xfrm>
          <a:off x="0" y="1421656"/>
          <a:ext cx="8718796" cy="0"/>
        </a:xfrm>
        <a:prstGeom prst="line">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EE3B22-2BAE-4459-A944-8C4F31842A31}">
      <dsp:nvSpPr>
        <dsp:cNvPr id="0" name=""/>
        <dsp:cNvSpPr/>
      </dsp:nvSpPr>
      <dsp:spPr>
        <a:xfrm>
          <a:off x="0" y="1421656"/>
          <a:ext cx="8718796" cy="1419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Early detection through cervical cancer screening can reduce the rates of cervical cancer</a:t>
          </a:r>
        </a:p>
      </dsp:txBody>
      <dsp:txXfrm>
        <a:off x="0" y="1421656"/>
        <a:ext cx="8718796" cy="1419575"/>
      </dsp:txXfrm>
    </dsp:sp>
    <dsp:sp modelId="{5D2F0419-58E9-4F37-8767-BBB7255B0344}">
      <dsp:nvSpPr>
        <dsp:cNvPr id="0" name=""/>
        <dsp:cNvSpPr/>
      </dsp:nvSpPr>
      <dsp:spPr>
        <a:xfrm>
          <a:off x="0" y="2841232"/>
          <a:ext cx="8718796"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03AE2-BE23-442A-969B-D4EC90920A72}">
      <dsp:nvSpPr>
        <dsp:cNvPr id="0" name=""/>
        <dsp:cNvSpPr/>
      </dsp:nvSpPr>
      <dsp:spPr>
        <a:xfrm>
          <a:off x="0" y="2841232"/>
          <a:ext cx="8718796" cy="1419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a:t>There are barriers to both HPV vaccination and cervical cancer screening that must be addressed on an individual and system level</a:t>
          </a:r>
        </a:p>
      </dsp:txBody>
      <dsp:txXfrm>
        <a:off x="0" y="2841232"/>
        <a:ext cx="8718796" cy="141957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csjournals.onlinelibrary.wiley.com/doi/10.3322/caac.70041#caac70041-bib-0020"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acsjournals.onlinelibrary.wiley.com/doi/10.3322/caac.70041#caac70041-bib-002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efbfd2a8da_0_8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3" name="Google Shape;173;g2efbfd2a8da_0_8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9B201A3B-85D1-E326-B981-346C64B7D6C1}"/>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5E6DDA26-A07B-F4AC-C19A-4E94BD4948F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6:notes">
            <a:extLst>
              <a:ext uri="{FF2B5EF4-FFF2-40B4-BE49-F238E27FC236}">
                <a16:creationId xmlns:a16="http://schemas.microsoft.com/office/drawing/2014/main" id="{06BFF6FA-C7AE-B20A-DC03-35ED0225FB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2107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Won the Nobel Peace Prize in 2008</a:t>
            </a:r>
          </a:p>
        </p:txBody>
      </p:sp>
      <p:sp>
        <p:nvSpPr>
          <p:cNvPr id="4" name="Slide Number Placeholder 3"/>
          <p:cNvSpPr>
            <a:spLocks noGrp="1"/>
          </p:cNvSpPr>
          <p:nvPr>
            <p:ph type="sldNum" sz="quarter" idx="5"/>
          </p:nvPr>
        </p:nvSpPr>
        <p:spPr/>
        <p:txBody>
          <a:bodyPr/>
          <a:lstStyle/>
          <a:p>
            <a:fld id="{EC4255BE-459F-4567-8978-657B0BB425B0}" type="slidenum">
              <a:rPr lang="en-US" smtClean="0"/>
              <a:t>11</a:t>
            </a:fld>
            <a:endParaRPr lang="en-US"/>
          </a:p>
        </p:txBody>
      </p:sp>
    </p:spTree>
    <p:extLst>
      <p:ext uri="{BB962C8B-B14F-4D97-AF65-F5344CB8AC3E}">
        <p14:creationId xmlns:p14="http://schemas.microsoft.com/office/powerpoint/2010/main" val="2436981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984DD948-9FF5-5D0E-203A-72CE222D4989}"/>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28E8A19B-AF4F-DEFE-FEED-F876CC6F8CE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6:notes">
            <a:extLst>
              <a:ext uri="{FF2B5EF4-FFF2-40B4-BE49-F238E27FC236}">
                <a16:creationId xmlns:a16="http://schemas.microsoft.com/office/drawing/2014/main" id="{0BBD9B9A-CE5C-7BEE-D81A-7E09617DDE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5796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402AD54B-0844-3758-3CDF-6046D20FB2E4}"/>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CD1AA316-9AE5-3A8B-D68E-75E56D6C748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6:notes">
            <a:extLst>
              <a:ext uri="{FF2B5EF4-FFF2-40B4-BE49-F238E27FC236}">
                <a16:creationId xmlns:a16="http://schemas.microsoft.com/office/drawing/2014/main" id="{BBF9BAE2-F45E-1A43-784F-7A3F71F9D7B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8738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B2250566-E49A-A883-E638-0E6061740C8A}"/>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9EDB1C96-366D-36C3-B49D-70FDF456261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Average risk =</a:t>
            </a:r>
          </a:p>
          <a:p>
            <a:r>
              <a:rPr lang="en-US" sz="1200" b="0" i="0" u="none" strike="noStrike" cap="none" dirty="0">
                <a:solidFill>
                  <a:schemeClr val="dk1"/>
                </a:solidFill>
                <a:effectLst/>
                <a:latin typeface="Calibri"/>
                <a:ea typeface="Calibri"/>
                <a:cs typeface="Calibri"/>
                <a:sym typeface="Calibri"/>
              </a:rPr>
              <a:t>1. Has a cervix (i.e., women or transgender men who have not undergone hysterectomy with removal of the cervix)</a:t>
            </a:r>
          </a:p>
          <a:p>
            <a:r>
              <a:rPr lang="en-US" sz="1200" b="0" i="0" u="none" strike="noStrike" cap="none" dirty="0">
                <a:solidFill>
                  <a:schemeClr val="dk1"/>
                </a:solidFill>
                <a:effectLst/>
                <a:latin typeface="Calibri"/>
                <a:ea typeface="Calibri"/>
                <a:cs typeface="Calibri"/>
                <a:sym typeface="Calibri"/>
              </a:rPr>
              <a:t> 2. Asymptomatic (i.e., does not have abnormal bleeding or other symptoms concerning cervical cancer for which a more thorough workup is required)</a:t>
            </a:r>
          </a:p>
          <a:p>
            <a:r>
              <a:rPr lang="en-US" sz="1200" b="0" i="0" u="none" strike="noStrike" cap="none" dirty="0">
                <a:solidFill>
                  <a:schemeClr val="dk1"/>
                </a:solidFill>
                <a:effectLst/>
                <a:latin typeface="Calibri"/>
                <a:ea typeface="Calibri"/>
                <a:cs typeface="Calibri"/>
                <a:sym typeface="Calibri"/>
              </a:rPr>
              <a:t> 3. Screening for the first time or has a history of all normal cervical cancer screening results in the past; OR has a remote history of abnormal results that has been followed by a sufficient amount of normal testing that the individual fulfils criteria to resume routine cervical cancer screening based on follow-up recommendations from the Risk-Based Management Consensus Guidelines (Perkins 2020, 2024</a:t>
            </a:r>
            <a:r>
              <a:rPr lang="en-US" sz="1200" b="1" i="0" u="none" strike="noStrike" cap="none" baseline="30000" dirty="0">
                <a:solidFill>
                  <a:schemeClr val="dk1"/>
                </a:solidFill>
                <a:effectLst/>
                <a:latin typeface="Calibri"/>
                <a:ea typeface="Calibri"/>
                <a:cs typeface="Calibri"/>
                <a:sym typeface="Calibri"/>
                <a:hlinkClick r:id="rId3"/>
              </a:rPr>
              <a:t>20</a:t>
            </a:r>
            <a:r>
              <a:rPr lang="en-US" sz="1200" b="0" i="0" u="none" strike="noStrike" cap="none" baseline="30000" dirty="0">
                <a:solidFill>
                  <a:schemeClr val="dk1"/>
                </a:solidFill>
                <a:effectLst/>
                <a:latin typeface="Calibri"/>
                <a:ea typeface="Calibri"/>
                <a:cs typeface="Calibri"/>
                <a:sym typeface="Calibri"/>
              </a:rPr>
              <a:t>, </a:t>
            </a:r>
            <a:r>
              <a:rPr lang="en-US" sz="1200" b="1" i="0" u="none" strike="noStrike" cap="none" baseline="30000" dirty="0">
                <a:solidFill>
                  <a:schemeClr val="dk1"/>
                </a:solidFill>
                <a:effectLst/>
                <a:latin typeface="Calibri"/>
                <a:ea typeface="Calibri"/>
                <a:cs typeface="Calibri"/>
                <a:sym typeface="Calibri"/>
                <a:hlinkClick r:id="rId4"/>
              </a:rPr>
              <a:t>21</a:t>
            </a:r>
            <a:r>
              <a:rPr lang="en-US" sz="1200" b="0" i="0" u="none" strike="noStrike" cap="none" dirty="0">
                <a:solidFill>
                  <a:schemeClr val="dk1"/>
                </a:solidFill>
                <a:effectLst/>
                <a:latin typeface="Calibri"/>
                <a:ea typeface="Calibri"/>
                <a:cs typeface="Calibri"/>
                <a:sym typeface="Calibri"/>
              </a:rPr>
              <a:t>).</a:t>
            </a:r>
          </a:p>
          <a:p>
            <a:pPr marL="0" lvl="0" indent="0" algn="l" rtl="0">
              <a:spcBef>
                <a:spcPts val="0"/>
              </a:spcBef>
              <a:spcAft>
                <a:spcPts val="0"/>
              </a:spcAft>
              <a:buNone/>
            </a:pPr>
            <a:endParaRPr dirty="0"/>
          </a:p>
        </p:txBody>
      </p:sp>
      <p:sp>
        <p:nvSpPr>
          <p:cNvPr id="281" name="Google Shape;281;p6:notes">
            <a:extLst>
              <a:ext uri="{FF2B5EF4-FFF2-40B4-BE49-F238E27FC236}">
                <a16:creationId xmlns:a16="http://schemas.microsoft.com/office/drawing/2014/main" id="{989CD95F-002B-6C40-7E3D-B071D2F6E0B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2192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B8E5D3FD-BDF5-8F9A-B002-18FF36BCAFEC}"/>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791706AB-D29A-F89D-1F89-6A9CD28E52C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The Enduring Consensus Cervical Cancer Screening and Management Guidelines (Enduring Guidelines) effort is a standing committee to continuously evaluate new technologies and approaches to cervical cancer screening, management, and surveillance. </a:t>
            </a:r>
            <a:r>
              <a:rPr lang="en-US" dirty="0">
                <a:effectLst/>
              </a:rPr>
              <a:t>American Academy of Family Physicians, American Cancer Society, American College of Nurse-Midwives, American College of Obstetricians and Gynecologists, American Sexual Health Association, American Society for Clinical Pathology, American Society of Cytopathology, </a:t>
            </a:r>
            <a:r>
              <a:rPr lang="en-US" dirty="0" err="1">
                <a:effectLst/>
              </a:rPr>
              <a:t>ASCCP</a:t>
            </a:r>
            <a:r>
              <a:rPr lang="en-US" dirty="0">
                <a:effectLst/>
              </a:rPr>
              <a:t>, Association for Physician Assistants in Obstetrics and Gynecology, </a:t>
            </a:r>
            <a:r>
              <a:rPr lang="en-US" dirty="0" err="1">
                <a:effectLst/>
              </a:rPr>
              <a:t>Cervivor</a:t>
            </a:r>
            <a:r>
              <a:rPr lang="en-US" dirty="0">
                <a:effectLst/>
              </a:rPr>
              <a:t>, College of American Pathologists, National Cancer Institute, Nurse Practitioners in Women's Health, Nurses for Sexual and Reproductive Health, Papanicolaou Society of Cytopathology, Planned Parenthood Federation of America, Society of Gynecologic Oncology, Team Maureen, Women Veterans Health Strategic Healthcare Group, </a:t>
            </a:r>
            <a:endParaRPr dirty="0"/>
          </a:p>
        </p:txBody>
      </p:sp>
      <p:sp>
        <p:nvSpPr>
          <p:cNvPr id="281" name="Google Shape;281;p6:notes">
            <a:extLst>
              <a:ext uri="{FF2B5EF4-FFF2-40B4-BE49-F238E27FC236}">
                <a16:creationId xmlns:a16="http://schemas.microsoft.com/office/drawing/2014/main" id="{24F35F8A-7692-F166-FE94-583FE4C4A17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764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5A276278-DF8C-C43D-40F4-8BF3083F5E54}"/>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8553A852-EB6C-18B9-3C46-4C0249C68F6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Average risk =</a:t>
            </a:r>
          </a:p>
          <a:p>
            <a:pPr marL="0" lvl="0" indent="0" algn="l" rtl="0">
              <a:spcBef>
                <a:spcPts val="0"/>
              </a:spcBef>
              <a:spcAft>
                <a:spcPts val="0"/>
              </a:spcAft>
              <a:buNone/>
            </a:pPr>
            <a:endParaRPr dirty="0"/>
          </a:p>
        </p:txBody>
      </p:sp>
      <p:sp>
        <p:nvSpPr>
          <p:cNvPr id="281" name="Google Shape;281;p6:notes">
            <a:extLst>
              <a:ext uri="{FF2B5EF4-FFF2-40B4-BE49-F238E27FC236}">
                <a16:creationId xmlns:a16="http://schemas.microsoft.com/office/drawing/2014/main" id="{C49D5C62-9747-B3A1-F76F-90F5F2E3C5E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3499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CDAA18FD-C0CF-8F4C-9F87-26FFB9EC8F9D}"/>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DCEE77A4-9368-FCC8-0BC9-67AEAF26C95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Average risk =</a:t>
            </a:r>
          </a:p>
          <a:p>
            <a:pPr marL="0" lvl="0" indent="0" algn="l" rtl="0">
              <a:spcBef>
                <a:spcPts val="0"/>
              </a:spcBef>
              <a:spcAft>
                <a:spcPts val="0"/>
              </a:spcAft>
              <a:buNone/>
            </a:pPr>
            <a:endParaRPr dirty="0"/>
          </a:p>
        </p:txBody>
      </p:sp>
      <p:sp>
        <p:nvSpPr>
          <p:cNvPr id="281" name="Google Shape;281;p6:notes">
            <a:extLst>
              <a:ext uri="{FF2B5EF4-FFF2-40B4-BE49-F238E27FC236}">
                <a16:creationId xmlns:a16="http://schemas.microsoft.com/office/drawing/2014/main" id="{CC21FDC2-B9BB-BDFD-4F74-DFFB0D31A9F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412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D6F9C064-9177-6BEA-6CD4-AD3AA794A8AB}"/>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AF77B013-AA99-E6DB-D3C4-FF7715B5A80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The Enduring Consensus Cervical Cancer Screening and Management Guidelines (Enduring Guidelines) effort is a standing committee to continuously evaluate new technologies and approaches to cervical cancer screening, management, and surveillance. </a:t>
            </a:r>
            <a:r>
              <a:rPr lang="en-US" dirty="0">
                <a:effectLst/>
              </a:rPr>
              <a:t>American Academy of Family Physicians, American Cancer Society, American College of Nurse-Midwives, American College of Obstetricians and Gynecologists, American Sexual Health Association, American Society for Clinical Pathology, American Society of Cytopathology, </a:t>
            </a:r>
            <a:r>
              <a:rPr lang="en-US" dirty="0" err="1">
                <a:effectLst/>
              </a:rPr>
              <a:t>ASCCP</a:t>
            </a:r>
            <a:r>
              <a:rPr lang="en-US" dirty="0">
                <a:effectLst/>
              </a:rPr>
              <a:t>, Association for Physician Assistants in Obstetrics and Gynecology, </a:t>
            </a:r>
            <a:r>
              <a:rPr lang="en-US" dirty="0" err="1">
                <a:effectLst/>
              </a:rPr>
              <a:t>Cervivor</a:t>
            </a:r>
            <a:r>
              <a:rPr lang="en-US" dirty="0">
                <a:effectLst/>
              </a:rPr>
              <a:t>, College of American Pathologists, National Cancer Institute, Nurse Practitioners in Women's Health, Nurses for Sexual and Reproductive Health, Papanicolaou Society of Cytopathology, Planned Parenthood Federation of America, Society of Gynecologic Oncology, Team Maureen, Women Veterans Health Strategic Healthcare Group, </a:t>
            </a:r>
            <a:endParaRPr dirty="0"/>
          </a:p>
        </p:txBody>
      </p:sp>
      <p:sp>
        <p:nvSpPr>
          <p:cNvPr id="281" name="Google Shape;281;p6:notes">
            <a:extLst>
              <a:ext uri="{FF2B5EF4-FFF2-40B4-BE49-F238E27FC236}">
                <a16:creationId xmlns:a16="http://schemas.microsoft.com/office/drawing/2014/main" id="{1C67F8AD-3725-7067-2A54-092E8974BD2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926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0FD61231-1A9A-DB4B-362E-F22DB1FD8ED0}"/>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97E78938-FF49-1E66-00C3-632388D57C1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1" name="Google Shape;281;p6:notes">
            <a:extLst>
              <a:ext uri="{FF2B5EF4-FFF2-40B4-BE49-F238E27FC236}">
                <a16:creationId xmlns:a16="http://schemas.microsoft.com/office/drawing/2014/main" id="{F5CEF2A1-CC06-5A5E-94E3-232025A364B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657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I am a retired New York City police officer and reside in New York City with my husband of 22 years. I am also a 12-year cervical cancer survivor.</a:t>
            </a:r>
          </a:p>
          <a:p>
            <a:pPr algn="l"/>
            <a:r>
              <a:rPr lang="en-US" b="0" i="0" dirty="0">
                <a:solidFill>
                  <a:srgbClr val="000000"/>
                </a:solidFill>
                <a:effectLst/>
                <a:latin typeface="Open Sans" panose="020B0606030504020204" pitchFamily="34" charset="0"/>
              </a:rPr>
              <a:t>Three months before my retirement I started bleeding between menstrual cycles. I accredited it to being stressed since I was getting ready to wrap up a 20-year career. At the time, I had not seen a gynecologist in 3 years. Why? Well, my gynecologist had retired, and I didn’t look for a new one. I didn’t feel the dire need to find one since I felt fine. I had no symptoms whatsoever. I had been married for 10 years and I was in a monogamous relationship. However, the progressive bleeding, fatigue, and bloating pushed me to go see a doctor.</a:t>
            </a:r>
          </a:p>
          <a:p>
            <a:pPr algn="l"/>
            <a:r>
              <a:rPr lang="en-US" b="0" i="0" dirty="0">
                <a:solidFill>
                  <a:srgbClr val="000000"/>
                </a:solidFill>
                <a:effectLst/>
                <a:latin typeface="Open Sans" panose="020B0606030504020204" pitchFamily="34" charset="0"/>
              </a:rPr>
              <a:t>I went to a new gynecologist, where she took a biopsy, which came back inconclusive. She told me she needed to refer me to a gynecologic oncologist. When I went to the oncologist, he took another biopsy and those results revealed I had cervical cancer, stage IIB.</a:t>
            </a:r>
          </a:p>
          <a:p>
            <a:pPr algn="l"/>
            <a:r>
              <a:rPr lang="en-US" b="0" i="0" dirty="0">
                <a:solidFill>
                  <a:srgbClr val="000000"/>
                </a:solidFill>
                <a:effectLst/>
                <a:latin typeface="Open Sans" panose="020B0606030504020204" pitchFamily="34" charset="0"/>
              </a:rPr>
              <a:t>My diagnosis has made me a passionate cervical cancer advocate, especially for Hispanic women or Latinas, who have a higher risk for it. Cervical cancer can be prevented. We have the tools to do this: screening, education, and vaccination.</a:t>
            </a:r>
          </a:p>
          <a:p>
            <a:pPr algn="l"/>
            <a:r>
              <a:rPr lang="en-US" b="0" i="0" dirty="0">
                <a:solidFill>
                  <a:srgbClr val="000000"/>
                </a:solidFill>
                <a:effectLst/>
                <a:latin typeface="Open Sans" panose="020B0606030504020204" pitchFamily="34" charset="0"/>
              </a:rPr>
              <a:t>My message to women is that we put ourselves to the side most of the time, and we need to adopt a mindset that ensures that we are making ourselves a priority. Health is a big priority for me now because without it, not a lot of things matter—like being able to help my loved ones. With this mindset, we can close the door to so many illnesses. We all have to take care of ourselves because health is wealth.</a:t>
            </a:r>
          </a:p>
          <a:p>
            <a:endParaRPr lang="en-US" dirty="0"/>
          </a:p>
        </p:txBody>
      </p:sp>
      <p:sp>
        <p:nvSpPr>
          <p:cNvPr id="4" name="Slide Number Placeholder 3"/>
          <p:cNvSpPr>
            <a:spLocks noGrp="1"/>
          </p:cNvSpPr>
          <p:nvPr>
            <p:ph type="sldNum" sz="quarter" idx="5"/>
          </p:nvPr>
        </p:nvSpPr>
        <p:spPr/>
        <p:txBody>
          <a:bodyPr/>
          <a:lstStyle/>
          <a:p>
            <a:fld id="{EC4255BE-459F-4567-8978-657B0BB425B0}" type="slidenum">
              <a:rPr lang="en-US" smtClean="0"/>
              <a:t>20</a:t>
            </a:fld>
            <a:endParaRPr lang="en-US"/>
          </a:p>
        </p:txBody>
      </p:sp>
    </p:spTree>
    <p:extLst>
      <p:ext uri="{BB962C8B-B14F-4D97-AF65-F5344CB8AC3E}">
        <p14:creationId xmlns:p14="http://schemas.microsoft.com/office/powerpoint/2010/main" val="417126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6D65060E-AA34-68AE-6929-2F0732C1D587}"/>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F8267624-8FBF-A680-0DFE-1AB8DD747AB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6:notes">
            <a:extLst>
              <a:ext uri="{FF2B5EF4-FFF2-40B4-BE49-F238E27FC236}">
                <a16:creationId xmlns:a16="http://schemas.microsoft.com/office/drawing/2014/main" id="{78E9F2E1-7E3E-BC28-F459-497DE0ECE86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9715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21429F61-FE48-C524-F62F-8FB5B7F77222}"/>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3D6A5D13-6F5C-1F82-E25A-0596799B5C2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6:notes">
            <a:extLst>
              <a:ext uri="{FF2B5EF4-FFF2-40B4-BE49-F238E27FC236}">
                <a16:creationId xmlns:a16="http://schemas.microsoft.com/office/drawing/2014/main" id="{C5FA2CA8-D439-3A4F-E8B0-FF64A58FD72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100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efbfd2a8da_0_8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2efbfd2a8da_0_8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1421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efbfd2a8da_0_6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At this time, we will have our Q&amp;A Segment…for ALL medical questions and/or advice, please consult your physician. Feel free to drop your questions in the  Q&amp;A Box and you will be acknowledged by one of our team members.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1</a:t>
            </a:r>
            <a:r>
              <a:rPr lang="en-US" dirty="0" smtClean="0"/>
              <a:t>. What common myths or misconceptions about cervical cancer do you often encounter, and how can women better protect themselves from misinformation?</a:t>
            </a:r>
          </a:p>
          <a:p>
            <a:pPr marL="0" lvl="0" indent="0" algn="l" rtl="0">
              <a:spcBef>
                <a:spcPts val="0"/>
              </a:spcBef>
              <a:spcAft>
                <a:spcPts val="0"/>
              </a:spcAft>
              <a:buNone/>
            </a:pPr>
            <a:r>
              <a:rPr lang="en-US" dirty="0" smtClean="0"/>
              <a:t>2.</a:t>
            </a:r>
            <a:r>
              <a:rPr lang="en-US" baseline="0" dirty="0" smtClean="0"/>
              <a:t> </a:t>
            </a:r>
            <a:r>
              <a:rPr lang="en-US" dirty="0" smtClean="0"/>
              <a:t>What</a:t>
            </a:r>
            <a:r>
              <a:rPr lang="en-US" baseline="0" dirty="0" smtClean="0"/>
              <a:t> are some common symptoms of cervical cancer?</a:t>
            </a:r>
          </a:p>
          <a:p>
            <a:pPr marL="0" lvl="0" indent="0" algn="l" rtl="0">
              <a:spcBef>
                <a:spcPts val="0"/>
              </a:spcBef>
              <a:spcAft>
                <a:spcPts val="0"/>
              </a:spcAft>
              <a:buNone/>
            </a:pPr>
            <a:r>
              <a:rPr lang="en-US" dirty="0" smtClean="0"/>
              <a:t>3. For women who may have limited access to healthcare, what practical advice or resources would you recommend to help them stay proactive about cervical cancer prevention?</a:t>
            </a:r>
            <a:endParaRPr dirty="0"/>
          </a:p>
        </p:txBody>
      </p:sp>
      <p:sp>
        <p:nvSpPr>
          <p:cNvPr id="230" name="Google Shape;230;g2efbfd2a8da_0_6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0747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33684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efbfd2a8da_0_8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smtClean="0"/>
              <a:t>Again, we thank you all for joining in today’s webinar &amp; a huge THANK YOU to our speaker</a:t>
            </a:r>
            <a:r>
              <a:rPr lang="en-US" baseline="0" dirty="0" smtClean="0"/>
              <a:t> </a:t>
            </a:r>
            <a:r>
              <a:rPr lang="en-US" u="sng" baseline="0" dirty="0" smtClean="0"/>
              <a:t>_________________________</a:t>
            </a:r>
            <a:endParaRPr lang="en-US" dirty="0" smtClean="0"/>
          </a:p>
          <a:p>
            <a:r>
              <a:rPr lang="en-US" dirty="0" smtClean="0"/>
              <a:t>We are walking away today more Enlighted and empowered!</a:t>
            </a:r>
          </a:p>
          <a:p>
            <a:endParaRPr lang="en-US" dirty="0" smtClean="0"/>
          </a:p>
          <a:p>
            <a:r>
              <a:rPr lang="en-US" dirty="0" smtClean="0"/>
              <a:t>To find out more about Well-Ahead and our numerous programs and services, please visit www.wellaheadla.com or contact us at wellahead@la.gov or call 1-844-522-4323.</a:t>
            </a:r>
          </a:p>
          <a:p>
            <a:pPr marL="0" lvl="0" indent="0" algn="l" rtl="0">
              <a:spcBef>
                <a:spcPts val="0"/>
              </a:spcBef>
              <a:spcAft>
                <a:spcPts val="0"/>
              </a:spcAft>
              <a:buNone/>
            </a:pPr>
            <a:endParaRPr dirty="0"/>
          </a:p>
        </p:txBody>
      </p:sp>
      <p:sp>
        <p:nvSpPr>
          <p:cNvPr id="339" name="Google Shape;339;g2efbfd2a8da_0_8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97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efbfd2a8da_0_8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3" name="Google Shape;193;g2efbfd2a8da_0_8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name and credentials</a:t>
            </a:r>
          </a:p>
          <a:p>
            <a:r>
              <a:rPr lang="en-US" dirty="0" smtClean="0"/>
              <a:t>Add Headshot</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9868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b="1" dirty="0" smtClean="0"/>
              <a:t>Dr. Veronica Gillispie-Bell </a:t>
            </a:r>
            <a:r>
              <a:rPr lang="en-US" dirty="0" smtClean="0"/>
              <a:t>is a nationally recognized obstetrician-gynecologist, women’s health expert, and public health leader whose work focuses on improving health outcomes for women across the lifespan by transforming clinical care, health systems, and policy. With deep experience at the intersection of patient care, quality improvement, and health equity, her mission is to eliminate disparities and make women’s healthcare safer, more effective, and more responsive to the communities it serves. </a:t>
            </a:r>
          </a:p>
          <a:p>
            <a:pPr>
              <a:lnSpc>
                <a:spcPct val="200000"/>
              </a:lnSpc>
            </a:pPr>
            <a:endParaRPr lang="en-US" dirty="0" smtClean="0"/>
          </a:p>
          <a:p>
            <a:pPr>
              <a:lnSpc>
                <a:spcPct val="200000"/>
              </a:lnSpc>
            </a:pPr>
            <a:r>
              <a:rPr lang="en-US" dirty="0" smtClean="0"/>
              <a:t>She serves as System Medical Director of Health Outcomes and Medical Director of Quality for Women’s Services across Ochsner Health, where she leads system-wide strategies to improve clinical quality, safety, and outcomes in women’s healthcare. She also directs the Minimally Invasive Center for the Treatment of Uterine Fibroids and is a Professor at Xavier Ochsner College of Medicine. Clinically, Dr. Gillispie-Bell is known nationally for her expertise in managing heavy menstrual bleeding due to fibroids and performing advanced laparoscopic and robotic-assisted surgeries. </a:t>
            </a:r>
          </a:p>
          <a:p>
            <a:pPr>
              <a:lnSpc>
                <a:spcPct val="200000"/>
              </a:lnSpc>
            </a:pPr>
            <a:endParaRPr lang="en-US" dirty="0" smtClean="0"/>
          </a:p>
          <a:p>
            <a:pPr>
              <a:lnSpc>
                <a:spcPct val="200000"/>
              </a:lnSpc>
            </a:pPr>
            <a:r>
              <a:rPr lang="en-US" dirty="0" smtClean="0"/>
              <a:t>In addition to her clinical leadership, Dr. Gillispie-Bell is a nationally respected authority in public health and quality improvement. As Medical Director of the Louisiana Perinatal Quality Collaborative and Pregnancy-Associated Mortality Review for the Louisiana Department of Health, she has led statewide initiatives across more than 40 hospitals that have improved care processes, strengthened systems of accountability, and reduced severe maternal morbidity. Her work has helped shape both state and national approaches to improving women’s health outcomes through data-driven, equity-centered solutions. </a:t>
            </a:r>
          </a:p>
          <a:p>
            <a:pPr>
              <a:lnSpc>
                <a:spcPct val="200000"/>
              </a:lnSpc>
            </a:pPr>
            <a:endParaRPr lang="en-US" dirty="0" smtClean="0"/>
          </a:p>
          <a:p>
            <a:pPr>
              <a:lnSpc>
                <a:spcPct val="200000"/>
              </a:lnSpc>
            </a:pPr>
            <a:r>
              <a:rPr lang="en-US" dirty="0" smtClean="0"/>
              <a:t>Her expertise has informed federal and state policy, and she has testified before Congress, spoken at the inaugural White House Maternal Health Day of Action, and advised the U.S. Department of Health and Human Services and the Federal Communications Commission. Her research, supported by the National Institutes of Health and the U.S. Department of Health and Human Services, includes more than $16 million in federal grants advancing equity, quality, and safety in women’s healthcare. </a:t>
            </a:r>
          </a:p>
          <a:p>
            <a:pPr>
              <a:lnSpc>
                <a:spcPct val="200000"/>
              </a:lnSpc>
            </a:pPr>
            <a:endParaRPr lang="en-US" dirty="0" smtClean="0"/>
          </a:p>
          <a:p>
            <a:pPr>
              <a:lnSpc>
                <a:spcPct val="200000"/>
              </a:lnSpc>
            </a:pPr>
            <a:r>
              <a:rPr lang="en-US" dirty="0" smtClean="0"/>
              <a:t>Dr. Gillispie-Bell serves on several national committees, including the American College of Obstetricians and Gynecologists’ Committee on Clinical Practice Guidelines – Obstetrics, where she serves as Vice-Chair of the Committee, and the National Network of Perinatal Quality </a:t>
            </a:r>
            <a:r>
              <a:rPr lang="en-US" dirty="0" err="1" smtClean="0"/>
              <a:t>Collaboratives</a:t>
            </a:r>
            <a:r>
              <a:rPr lang="en-US" dirty="0" smtClean="0"/>
              <a:t> Executive Committee. Her leadership has been recognized with honors including the American Heart Association Women in STEM Award, Delta Omega Honor Society in Public Health, and Top Women Leaders of Louisiana. She also serves on the Board of Directors for Xavier Ochsner College of Medicine and the Board of Trustees at St. George’s Episcopal School. </a:t>
            </a:r>
          </a:p>
          <a:p>
            <a:pPr>
              <a:lnSpc>
                <a:spcPct val="200000"/>
              </a:lnSpc>
            </a:pPr>
            <a:endParaRPr lang="en-US" dirty="0" smtClean="0"/>
          </a:p>
          <a:p>
            <a:pPr>
              <a:lnSpc>
                <a:spcPct val="200000"/>
              </a:lnSpc>
            </a:pPr>
            <a:r>
              <a:rPr lang="en-US" dirty="0" smtClean="0"/>
              <a:t>A trusted national voice on women’s health, healthcare quality, and health equity, Dr. Gillispie-Bell has been featured on CNN, Good Morning America, and CNBC; appeared in The 1619 Project docuseries; written opinion pieces for The New York Times and USA Today and been quoted in many other national media.</a:t>
            </a: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33598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efbfd2a8da_0_6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3" name="Google Shape;203;g2efbfd2a8da_0_6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4255BE-459F-4567-8978-657B0BB425B0}" type="slidenum">
              <a:rPr lang="en-US" smtClean="0"/>
              <a:t>7</a:t>
            </a:fld>
            <a:endParaRPr lang="en-US"/>
          </a:p>
        </p:txBody>
      </p:sp>
    </p:spTree>
    <p:extLst>
      <p:ext uri="{BB962C8B-B14F-4D97-AF65-F5344CB8AC3E}">
        <p14:creationId xmlns:p14="http://schemas.microsoft.com/office/powerpoint/2010/main" val="2195182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FF70D633-4174-633A-3B57-F8607E941506}"/>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6547E873-B873-4259-1A1B-6C19149DC60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6:notes">
            <a:extLst>
              <a:ext uri="{FF2B5EF4-FFF2-40B4-BE49-F238E27FC236}">
                <a16:creationId xmlns:a16="http://schemas.microsoft.com/office/drawing/2014/main" id="{2D2C4728-2F19-6D58-1C04-DBF2E89999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493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B29BF825-8A17-AB8D-BEC0-2C6C8F6617AA}"/>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0001BF82-4214-DD3D-77F3-C16530FF8AD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6:notes">
            <a:extLst>
              <a:ext uri="{FF2B5EF4-FFF2-40B4-BE49-F238E27FC236}">
                <a16:creationId xmlns:a16="http://schemas.microsoft.com/office/drawing/2014/main" id="{AFFA1970-BCB8-38EF-727E-0BCD40AE199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586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15"/>
        <p:cNvGrpSpPr/>
        <p:nvPr/>
      </p:nvGrpSpPr>
      <p:grpSpPr>
        <a:xfrm>
          <a:off x="0" y="0"/>
          <a:ext cx="0" cy="0"/>
          <a:chOff x="0" y="0"/>
          <a:chExt cx="0" cy="0"/>
        </a:xfrm>
      </p:grpSpPr>
      <p:sp>
        <p:nvSpPr>
          <p:cNvPr id="16" name="Google Shape;16;g2efbfd2a8da_0_533"/>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7" name="Google Shape;17;g2efbfd2a8da_0_533"/>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8" name="Google Shape;18;g2efbfd2a8da_0_533"/>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g2efbfd2a8da_0_464"/>
          <p:cNvSpPr txBox="1">
            <a:spLocks noGrp="1"/>
          </p:cNvSpPr>
          <p:nvPr>
            <p:ph type="title"/>
          </p:nvPr>
        </p:nvSpPr>
        <p:spPr>
          <a:xfrm>
            <a:off x="304800" y="182033"/>
            <a:ext cx="2005500" cy="774600"/>
          </a:xfrm>
          <a:prstGeom prst="rect">
            <a:avLst/>
          </a:prstGeom>
          <a:noFill/>
          <a:ln>
            <a:noFill/>
          </a:ln>
        </p:spPr>
        <p:txBody>
          <a:bodyPr spcFirstLastPara="1" wrap="square" lIns="60950" tIns="30475" rIns="60950" bIns="30475" anchor="b" anchorCtr="0">
            <a:normAutofit/>
          </a:bodyPr>
          <a:lstStyle>
            <a:lvl1pPr lvl="0" algn="l">
              <a:lnSpc>
                <a:spcPct val="100000"/>
              </a:lnSpc>
              <a:spcBef>
                <a:spcPts val="0"/>
              </a:spcBef>
              <a:spcAft>
                <a:spcPts val="0"/>
              </a:spcAft>
              <a:buClr>
                <a:schemeClr val="dk1"/>
              </a:buClr>
              <a:buSzPts val="1300"/>
              <a:buFont typeface="Calibri"/>
              <a:buNone/>
              <a:defRPr sz="1300" b="1"/>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70" name="Google Shape;70;g2efbfd2a8da_0_464"/>
          <p:cNvSpPr txBox="1">
            <a:spLocks noGrp="1"/>
          </p:cNvSpPr>
          <p:nvPr>
            <p:ph type="body" idx="1"/>
          </p:nvPr>
        </p:nvSpPr>
        <p:spPr>
          <a:xfrm>
            <a:off x="2383367" y="182033"/>
            <a:ext cx="3407700" cy="3902100"/>
          </a:xfrm>
          <a:prstGeom prst="rect">
            <a:avLst/>
          </a:prstGeom>
          <a:noFill/>
          <a:ln>
            <a:noFill/>
          </a:ln>
        </p:spPr>
        <p:txBody>
          <a:bodyPr spcFirstLastPara="1" wrap="square" lIns="60950" tIns="30475" rIns="60950" bIns="30475" anchor="t" anchorCtr="0">
            <a:normAutofit/>
          </a:bodyPr>
          <a:lstStyle>
            <a:lvl1pPr marL="457200" lvl="0" indent="-361950" algn="l">
              <a:lnSpc>
                <a:spcPct val="100000"/>
              </a:lnSpc>
              <a:spcBef>
                <a:spcPts val="400"/>
              </a:spcBef>
              <a:spcAft>
                <a:spcPts val="0"/>
              </a:spcAft>
              <a:buClr>
                <a:schemeClr val="dk1"/>
              </a:buClr>
              <a:buSzPts val="2100"/>
              <a:buChar char="•"/>
              <a:defRPr sz="2100"/>
            </a:lvl1pPr>
            <a:lvl2pPr marL="914400" lvl="1" indent="-349250" algn="l">
              <a:lnSpc>
                <a:spcPct val="100000"/>
              </a:lnSpc>
              <a:spcBef>
                <a:spcPts val="400"/>
              </a:spcBef>
              <a:spcAft>
                <a:spcPts val="0"/>
              </a:spcAft>
              <a:buClr>
                <a:schemeClr val="dk1"/>
              </a:buClr>
              <a:buSzPts val="1900"/>
              <a:buChar char="–"/>
              <a:defRPr sz="1900"/>
            </a:lvl2pPr>
            <a:lvl3pPr marL="1371600" lvl="2" indent="-330200" algn="l">
              <a:lnSpc>
                <a:spcPct val="100000"/>
              </a:lnSpc>
              <a:spcBef>
                <a:spcPts val="300"/>
              </a:spcBef>
              <a:spcAft>
                <a:spcPts val="0"/>
              </a:spcAft>
              <a:buClr>
                <a:schemeClr val="dk1"/>
              </a:buClr>
              <a:buSzPts val="1600"/>
              <a:buChar char="•"/>
              <a:defRPr sz="1600"/>
            </a:lvl3pPr>
            <a:lvl4pPr marL="1828800" lvl="3" indent="-311150" algn="l">
              <a:lnSpc>
                <a:spcPct val="100000"/>
              </a:lnSpc>
              <a:spcBef>
                <a:spcPts val="300"/>
              </a:spcBef>
              <a:spcAft>
                <a:spcPts val="0"/>
              </a:spcAft>
              <a:buClr>
                <a:schemeClr val="dk1"/>
              </a:buClr>
              <a:buSzPts val="1300"/>
              <a:buChar char="–"/>
              <a:defRPr sz="1300"/>
            </a:lvl4pPr>
            <a:lvl5pPr marL="2286000" lvl="4" indent="-311150" algn="l">
              <a:lnSpc>
                <a:spcPct val="100000"/>
              </a:lnSpc>
              <a:spcBef>
                <a:spcPts val="300"/>
              </a:spcBef>
              <a:spcAft>
                <a:spcPts val="0"/>
              </a:spcAft>
              <a:buClr>
                <a:schemeClr val="dk1"/>
              </a:buClr>
              <a:buSzPts val="1300"/>
              <a:buChar char="»"/>
              <a:defRPr sz="1300"/>
            </a:lvl5pPr>
            <a:lvl6pPr marL="2743200" lvl="5" indent="-311150" algn="l">
              <a:lnSpc>
                <a:spcPct val="100000"/>
              </a:lnSpc>
              <a:spcBef>
                <a:spcPts val="300"/>
              </a:spcBef>
              <a:spcAft>
                <a:spcPts val="0"/>
              </a:spcAft>
              <a:buClr>
                <a:schemeClr val="dk1"/>
              </a:buClr>
              <a:buSzPts val="1300"/>
              <a:buChar char="•"/>
              <a:defRPr sz="1300"/>
            </a:lvl6pPr>
            <a:lvl7pPr marL="3200400" lvl="6" indent="-311150" algn="l">
              <a:lnSpc>
                <a:spcPct val="100000"/>
              </a:lnSpc>
              <a:spcBef>
                <a:spcPts val="300"/>
              </a:spcBef>
              <a:spcAft>
                <a:spcPts val="0"/>
              </a:spcAft>
              <a:buClr>
                <a:schemeClr val="dk1"/>
              </a:buClr>
              <a:buSzPts val="1300"/>
              <a:buChar char="•"/>
              <a:defRPr sz="1300"/>
            </a:lvl7pPr>
            <a:lvl8pPr marL="3657600" lvl="7" indent="-311150" algn="l">
              <a:lnSpc>
                <a:spcPct val="100000"/>
              </a:lnSpc>
              <a:spcBef>
                <a:spcPts val="300"/>
              </a:spcBef>
              <a:spcAft>
                <a:spcPts val="0"/>
              </a:spcAft>
              <a:buClr>
                <a:schemeClr val="dk1"/>
              </a:buClr>
              <a:buSzPts val="1300"/>
              <a:buChar char="•"/>
              <a:defRPr sz="1300"/>
            </a:lvl8pPr>
            <a:lvl9pPr marL="4114800" lvl="8" indent="-311150" algn="l">
              <a:lnSpc>
                <a:spcPct val="100000"/>
              </a:lnSpc>
              <a:spcBef>
                <a:spcPts val="300"/>
              </a:spcBef>
              <a:spcAft>
                <a:spcPts val="0"/>
              </a:spcAft>
              <a:buClr>
                <a:schemeClr val="dk1"/>
              </a:buClr>
              <a:buSzPts val="1300"/>
              <a:buChar char="•"/>
              <a:defRPr sz="1300"/>
            </a:lvl9pPr>
          </a:lstStyle>
          <a:p>
            <a:endParaRPr/>
          </a:p>
        </p:txBody>
      </p:sp>
      <p:sp>
        <p:nvSpPr>
          <p:cNvPr id="71" name="Google Shape;71;g2efbfd2a8da_0_464"/>
          <p:cNvSpPr txBox="1">
            <a:spLocks noGrp="1"/>
          </p:cNvSpPr>
          <p:nvPr>
            <p:ph type="body" idx="2"/>
          </p:nvPr>
        </p:nvSpPr>
        <p:spPr>
          <a:xfrm>
            <a:off x="304800" y="956733"/>
            <a:ext cx="2005500" cy="3127500"/>
          </a:xfrm>
          <a:prstGeom prst="rect">
            <a:avLst/>
          </a:prstGeom>
          <a:noFill/>
          <a:ln>
            <a:noFill/>
          </a:ln>
        </p:spPr>
        <p:txBody>
          <a:bodyPr spcFirstLastPara="1" wrap="square" lIns="60950" tIns="30475" rIns="60950" bIns="30475" anchor="t" anchorCtr="0">
            <a:normAutofit/>
          </a:bodyPr>
          <a:lstStyle>
            <a:lvl1pPr marL="457200" lvl="0" indent="-228600" algn="l">
              <a:lnSpc>
                <a:spcPct val="100000"/>
              </a:lnSpc>
              <a:spcBef>
                <a:spcPts val="200"/>
              </a:spcBef>
              <a:spcAft>
                <a:spcPts val="0"/>
              </a:spcAft>
              <a:buClr>
                <a:schemeClr val="dk1"/>
              </a:buClr>
              <a:buSzPts val="900"/>
              <a:buNone/>
              <a:defRPr sz="900"/>
            </a:lvl1pPr>
            <a:lvl2pPr marL="914400" lvl="1" indent="-228600" algn="l">
              <a:lnSpc>
                <a:spcPct val="100000"/>
              </a:lnSpc>
              <a:spcBef>
                <a:spcPts val="200"/>
              </a:spcBef>
              <a:spcAft>
                <a:spcPts val="0"/>
              </a:spcAft>
              <a:buClr>
                <a:schemeClr val="dk1"/>
              </a:buClr>
              <a:buSzPts val="800"/>
              <a:buNone/>
              <a:defRPr sz="800"/>
            </a:lvl2pPr>
            <a:lvl3pPr marL="1371600" lvl="2" indent="-228600" algn="l">
              <a:lnSpc>
                <a:spcPct val="100000"/>
              </a:lnSpc>
              <a:spcBef>
                <a:spcPts val="100"/>
              </a:spcBef>
              <a:spcAft>
                <a:spcPts val="0"/>
              </a:spcAft>
              <a:buClr>
                <a:schemeClr val="dk1"/>
              </a:buClr>
              <a:buSzPts val="700"/>
              <a:buNone/>
              <a:defRPr sz="700"/>
            </a:lvl3pPr>
            <a:lvl4pPr marL="1828800" lvl="3" indent="-228600" algn="l">
              <a:lnSpc>
                <a:spcPct val="100000"/>
              </a:lnSpc>
              <a:spcBef>
                <a:spcPts val="100"/>
              </a:spcBef>
              <a:spcAft>
                <a:spcPts val="0"/>
              </a:spcAft>
              <a:buClr>
                <a:schemeClr val="dk1"/>
              </a:buClr>
              <a:buSzPts val="600"/>
              <a:buNone/>
              <a:defRPr sz="600"/>
            </a:lvl4pPr>
            <a:lvl5pPr marL="2286000" lvl="4" indent="-228600" algn="l">
              <a:lnSpc>
                <a:spcPct val="100000"/>
              </a:lnSpc>
              <a:spcBef>
                <a:spcPts val="100"/>
              </a:spcBef>
              <a:spcAft>
                <a:spcPts val="0"/>
              </a:spcAft>
              <a:buClr>
                <a:schemeClr val="dk1"/>
              </a:buClr>
              <a:buSzPts val="600"/>
              <a:buNone/>
              <a:defRPr sz="600"/>
            </a:lvl5pPr>
            <a:lvl6pPr marL="2743200" lvl="5" indent="-228600" algn="l">
              <a:lnSpc>
                <a:spcPct val="100000"/>
              </a:lnSpc>
              <a:spcBef>
                <a:spcPts val="100"/>
              </a:spcBef>
              <a:spcAft>
                <a:spcPts val="0"/>
              </a:spcAft>
              <a:buClr>
                <a:schemeClr val="dk1"/>
              </a:buClr>
              <a:buSzPts val="600"/>
              <a:buNone/>
              <a:defRPr sz="600"/>
            </a:lvl6pPr>
            <a:lvl7pPr marL="3200400" lvl="6" indent="-228600" algn="l">
              <a:lnSpc>
                <a:spcPct val="100000"/>
              </a:lnSpc>
              <a:spcBef>
                <a:spcPts val="100"/>
              </a:spcBef>
              <a:spcAft>
                <a:spcPts val="0"/>
              </a:spcAft>
              <a:buClr>
                <a:schemeClr val="dk1"/>
              </a:buClr>
              <a:buSzPts val="600"/>
              <a:buNone/>
              <a:defRPr sz="600"/>
            </a:lvl7pPr>
            <a:lvl8pPr marL="3657600" lvl="7" indent="-228600" algn="l">
              <a:lnSpc>
                <a:spcPct val="100000"/>
              </a:lnSpc>
              <a:spcBef>
                <a:spcPts val="100"/>
              </a:spcBef>
              <a:spcAft>
                <a:spcPts val="0"/>
              </a:spcAft>
              <a:buClr>
                <a:schemeClr val="dk1"/>
              </a:buClr>
              <a:buSzPts val="600"/>
              <a:buNone/>
              <a:defRPr sz="600"/>
            </a:lvl8pPr>
            <a:lvl9pPr marL="4114800" lvl="8" indent="-228600" algn="l">
              <a:lnSpc>
                <a:spcPct val="100000"/>
              </a:lnSpc>
              <a:spcBef>
                <a:spcPts val="100"/>
              </a:spcBef>
              <a:spcAft>
                <a:spcPts val="0"/>
              </a:spcAft>
              <a:buClr>
                <a:schemeClr val="dk1"/>
              </a:buClr>
              <a:buSzPts val="600"/>
              <a:buNone/>
              <a:defRPr sz="600"/>
            </a:lvl9pPr>
          </a:lstStyle>
          <a:p>
            <a:endParaRPr/>
          </a:p>
        </p:txBody>
      </p:sp>
      <p:sp>
        <p:nvSpPr>
          <p:cNvPr id="72" name="Google Shape;72;g2efbfd2a8da_0_464"/>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73" name="Google Shape;73;g2efbfd2a8da_0_464"/>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74" name="Google Shape;74;g2efbfd2a8da_0_464"/>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g2efbfd2a8da_0_471"/>
          <p:cNvSpPr txBox="1">
            <a:spLocks noGrp="1"/>
          </p:cNvSpPr>
          <p:nvPr>
            <p:ph type="title"/>
          </p:nvPr>
        </p:nvSpPr>
        <p:spPr>
          <a:xfrm>
            <a:off x="1194859" y="3200400"/>
            <a:ext cx="3657600" cy="377700"/>
          </a:xfrm>
          <a:prstGeom prst="rect">
            <a:avLst/>
          </a:prstGeom>
          <a:noFill/>
          <a:ln>
            <a:noFill/>
          </a:ln>
        </p:spPr>
        <p:txBody>
          <a:bodyPr spcFirstLastPara="1" wrap="square" lIns="60950" tIns="30475" rIns="60950" bIns="30475" anchor="b" anchorCtr="0">
            <a:normAutofit/>
          </a:bodyPr>
          <a:lstStyle>
            <a:lvl1pPr lvl="0" algn="l">
              <a:lnSpc>
                <a:spcPct val="100000"/>
              </a:lnSpc>
              <a:spcBef>
                <a:spcPts val="0"/>
              </a:spcBef>
              <a:spcAft>
                <a:spcPts val="0"/>
              </a:spcAft>
              <a:buClr>
                <a:schemeClr val="dk1"/>
              </a:buClr>
              <a:buSzPts val="1300"/>
              <a:buFont typeface="Calibri"/>
              <a:buNone/>
              <a:defRPr sz="1300" b="1"/>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77" name="Google Shape;77;g2efbfd2a8da_0_471"/>
          <p:cNvSpPr>
            <a:spLocks noGrp="1"/>
          </p:cNvSpPr>
          <p:nvPr>
            <p:ph type="pic" idx="2"/>
          </p:nvPr>
        </p:nvSpPr>
        <p:spPr>
          <a:xfrm>
            <a:off x="1194859" y="408517"/>
            <a:ext cx="3657600" cy="2743200"/>
          </a:xfrm>
          <a:prstGeom prst="rect">
            <a:avLst/>
          </a:prstGeom>
          <a:noFill/>
          <a:ln>
            <a:noFill/>
          </a:ln>
        </p:spPr>
      </p:sp>
      <p:sp>
        <p:nvSpPr>
          <p:cNvPr id="78" name="Google Shape;78;g2efbfd2a8da_0_471"/>
          <p:cNvSpPr txBox="1">
            <a:spLocks noGrp="1"/>
          </p:cNvSpPr>
          <p:nvPr>
            <p:ph type="body" idx="1"/>
          </p:nvPr>
        </p:nvSpPr>
        <p:spPr>
          <a:xfrm>
            <a:off x="1194859" y="3578225"/>
            <a:ext cx="3657600" cy="536700"/>
          </a:xfrm>
          <a:prstGeom prst="rect">
            <a:avLst/>
          </a:prstGeom>
          <a:noFill/>
          <a:ln>
            <a:noFill/>
          </a:ln>
        </p:spPr>
        <p:txBody>
          <a:bodyPr spcFirstLastPara="1" wrap="square" lIns="60950" tIns="30475" rIns="60950" bIns="30475" anchor="t" anchorCtr="0">
            <a:normAutofit/>
          </a:bodyPr>
          <a:lstStyle>
            <a:lvl1pPr marL="457200" lvl="0" indent="-228600" algn="l">
              <a:lnSpc>
                <a:spcPct val="100000"/>
              </a:lnSpc>
              <a:spcBef>
                <a:spcPts val="200"/>
              </a:spcBef>
              <a:spcAft>
                <a:spcPts val="0"/>
              </a:spcAft>
              <a:buClr>
                <a:schemeClr val="dk1"/>
              </a:buClr>
              <a:buSzPts val="900"/>
              <a:buNone/>
              <a:defRPr sz="900"/>
            </a:lvl1pPr>
            <a:lvl2pPr marL="914400" lvl="1" indent="-228600" algn="l">
              <a:lnSpc>
                <a:spcPct val="100000"/>
              </a:lnSpc>
              <a:spcBef>
                <a:spcPts val="200"/>
              </a:spcBef>
              <a:spcAft>
                <a:spcPts val="0"/>
              </a:spcAft>
              <a:buClr>
                <a:schemeClr val="dk1"/>
              </a:buClr>
              <a:buSzPts val="800"/>
              <a:buNone/>
              <a:defRPr sz="800"/>
            </a:lvl2pPr>
            <a:lvl3pPr marL="1371600" lvl="2" indent="-228600" algn="l">
              <a:lnSpc>
                <a:spcPct val="100000"/>
              </a:lnSpc>
              <a:spcBef>
                <a:spcPts val="100"/>
              </a:spcBef>
              <a:spcAft>
                <a:spcPts val="0"/>
              </a:spcAft>
              <a:buClr>
                <a:schemeClr val="dk1"/>
              </a:buClr>
              <a:buSzPts val="700"/>
              <a:buNone/>
              <a:defRPr sz="700"/>
            </a:lvl3pPr>
            <a:lvl4pPr marL="1828800" lvl="3" indent="-228600" algn="l">
              <a:lnSpc>
                <a:spcPct val="100000"/>
              </a:lnSpc>
              <a:spcBef>
                <a:spcPts val="100"/>
              </a:spcBef>
              <a:spcAft>
                <a:spcPts val="0"/>
              </a:spcAft>
              <a:buClr>
                <a:schemeClr val="dk1"/>
              </a:buClr>
              <a:buSzPts val="600"/>
              <a:buNone/>
              <a:defRPr sz="600"/>
            </a:lvl4pPr>
            <a:lvl5pPr marL="2286000" lvl="4" indent="-228600" algn="l">
              <a:lnSpc>
                <a:spcPct val="100000"/>
              </a:lnSpc>
              <a:spcBef>
                <a:spcPts val="100"/>
              </a:spcBef>
              <a:spcAft>
                <a:spcPts val="0"/>
              </a:spcAft>
              <a:buClr>
                <a:schemeClr val="dk1"/>
              </a:buClr>
              <a:buSzPts val="600"/>
              <a:buNone/>
              <a:defRPr sz="600"/>
            </a:lvl5pPr>
            <a:lvl6pPr marL="2743200" lvl="5" indent="-228600" algn="l">
              <a:lnSpc>
                <a:spcPct val="100000"/>
              </a:lnSpc>
              <a:spcBef>
                <a:spcPts val="100"/>
              </a:spcBef>
              <a:spcAft>
                <a:spcPts val="0"/>
              </a:spcAft>
              <a:buClr>
                <a:schemeClr val="dk1"/>
              </a:buClr>
              <a:buSzPts val="600"/>
              <a:buNone/>
              <a:defRPr sz="600"/>
            </a:lvl6pPr>
            <a:lvl7pPr marL="3200400" lvl="6" indent="-228600" algn="l">
              <a:lnSpc>
                <a:spcPct val="100000"/>
              </a:lnSpc>
              <a:spcBef>
                <a:spcPts val="100"/>
              </a:spcBef>
              <a:spcAft>
                <a:spcPts val="0"/>
              </a:spcAft>
              <a:buClr>
                <a:schemeClr val="dk1"/>
              </a:buClr>
              <a:buSzPts val="600"/>
              <a:buNone/>
              <a:defRPr sz="600"/>
            </a:lvl7pPr>
            <a:lvl8pPr marL="3657600" lvl="7" indent="-228600" algn="l">
              <a:lnSpc>
                <a:spcPct val="100000"/>
              </a:lnSpc>
              <a:spcBef>
                <a:spcPts val="100"/>
              </a:spcBef>
              <a:spcAft>
                <a:spcPts val="0"/>
              </a:spcAft>
              <a:buClr>
                <a:schemeClr val="dk1"/>
              </a:buClr>
              <a:buSzPts val="600"/>
              <a:buNone/>
              <a:defRPr sz="600"/>
            </a:lvl8pPr>
            <a:lvl9pPr marL="4114800" lvl="8" indent="-228600" algn="l">
              <a:lnSpc>
                <a:spcPct val="100000"/>
              </a:lnSpc>
              <a:spcBef>
                <a:spcPts val="100"/>
              </a:spcBef>
              <a:spcAft>
                <a:spcPts val="0"/>
              </a:spcAft>
              <a:buClr>
                <a:schemeClr val="dk1"/>
              </a:buClr>
              <a:buSzPts val="600"/>
              <a:buNone/>
              <a:defRPr sz="600"/>
            </a:lvl9pPr>
          </a:lstStyle>
          <a:p>
            <a:endParaRPr/>
          </a:p>
        </p:txBody>
      </p:sp>
      <p:sp>
        <p:nvSpPr>
          <p:cNvPr id="79" name="Google Shape;79;g2efbfd2a8da_0_47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80" name="Google Shape;80;g2efbfd2a8da_0_47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81" name="Google Shape;81;g2efbfd2a8da_0_47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g2efbfd2a8da_0_478"/>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84" name="Google Shape;84;g2efbfd2a8da_0_478"/>
          <p:cNvSpPr txBox="1">
            <a:spLocks noGrp="1"/>
          </p:cNvSpPr>
          <p:nvPr>
            <p:ph type="body" idx="1"/>
          </p:nvPr>
        </p:nvSpPr>
        <p:spPr>
          <a:xfrm rot="5400000">
            <a:off x="1539300" y="-167700"/>
            <a:ext cx="3017400" cy="5486400"/>
          </a:xfrm>
          <a:prstGeom prst="rect">
            <a:avLst/>
          </a:prstGeom>
          <a:noFill/>
          <a:ln>
            <a:noFill/>
          </a:ln>
        </p:spPr>
        <p:txBody>
          <a:bodyPr spcFirstLastPara="1" wrap="square" lIns="60950" tIns="30475" rIns="60950" bIns="30475" anchor="t" anchorCtr="0">
            <a:normAutofit/>
          </a:bodyPr>
          <a:lstStyle>
            <a:lvl1pPr marL="457200" lvl="0" indent="-304800" algn="l">
              <a:lnSpc>
                <a:spcPct val="100000"/>
              </a:lnSpc>
              <a:spcBef>
                <a:spcPts val="200"/>
              </a:spcBef>
              <a:spcAft>
                <a:spcPts val="0"/>
              </a:spcAft>
              <a:buClr>
                <a:schemeClr val="dk1"/>
              </a:buClr>
              <a:buSzPts val="1200"/>
              <a:buChar char="•"/>
              <a:defRPr/>
            </a:lvl1pPr>
            <a:lvl2pPr marL="914400" lvl="1" indent="-304800" algn="l">
              <a:lnSpc>
                <a:spcPct val="100000"/>
              </a:lnSpc>
              <a:spcBef>
                <a:spcPts val="200"/>
              </a:spcBef>
              <a:spcAft>
                <a:spcPts val="0"/>
              </a:spcAft>
              <a:buClr>
                <a:schemeClr val="dk1"/>
              </a:buClr>
              <a:buSzPts val="1200"/>
              <a:buChar char="–"/>
              <a:defRPr/>
            </a:lvl2pPr>
            <a:lvl3pPr marL="1371600" lvl="2" indent="-304800" algn="l">
              <a:lnSpc>
                <a:spcPct val="100000"/>
              </a:lnSpc>
              <a:spcBef>
                <a:spcPts val="200"/>
              </a:spcBef>
              <a:spcAft>
                <a:spcPts val="0"/>
              </a:spcAft>
              <a:buClr>
                <a:schemeClr val="dk1"/>
              </a:buClr>
              <a:buSzPts val="1200"/>
              <a:buChar char="•"/>
              <a:defRPr/>
            </a:lvl3pPr>
            <a:lvl4pPr marL="1828800" lvl="3" indent="-304800" algn="l">
              <a:lnSpc>
                <a:spcPct val="100000"/>
              </a:lnSpc>
              <a:spcBef>
                <a:spcPts val="200"/>
              </a:spcBef>
              <a:spcAft>
                <a:spcPts val="0"/>
              </a:spcAft>
              <a:buClr>
                <a:schemeClr val="dk1"/>
              </a:buClr>
              <a:buSzPts val="1200"/>
              <a:buChar char="–"/>
              <a:defRPr/>
            </a:lvl4pPr>
            <a:lvl5pPr marL="2286000" lvl="4" indent="-304800" algn="l">
              <a:lnSpc>
                <a:spcPct val="100000"/>
              </a:lnSpc>
              <a:spcBef>
                <a:spcPts val="200"/>
              </a:spcBef>
              <a:spcAft>
                <a:spcPts val="0"/>
              </a:spcAft>
              <a:buClr>
                <a:schemeClr val="dk1"/>
              </a:buClr>
              <a:buSzPts val="1200"/>
              <a:buChar char="»"/>
              <a:defRPr/>
            </a:lvl5pPr>
            <a:lvl6pPr marL="2743200" lvl="5" indent="-304800" algn="l">
              <a:lnSpc>
                <a:spcPct val="100000"/>
              </a:lnSpc>
              <a:spcBef>
                <a:spcPts val="200"/>
              </a:spcBef>
              <a:spcAft>
                <a:spcPts val="0"/>
              </a:spcAft>
              <a:buClr>
                <a:schemeClr val="dk1"/>
              </a:buClr>
              <a:buSzPts val="1200"/>
              <a:buChar char="•"/>
              <a:defRPr/>
            </a:lvl6pPr>
            <a:lvl7pPr marL="3200400" lvl="6" indent="-304800" algn="l">
              <a:lnSpc>
                <a:spcPct val="100000"/>
              </a:lnSpc>
              <a:spcBef>
                <a:spcPts val="200"/>
              </a:spcBef>
              <a:spcAft>
                <a:spcPts val="0"/>
              </a:spcAft>
              <a:buClr>
                <a:schemeClr val="dk1"/>
              </a:buClr>
              <a:buSzPts val="1200"/>
              <a:buChar char="•"/>
              <a:defRPr/>
            </a:lvl7pPr>
            <a:lvl8pPr marL="3657600" lvl="7" indent="-304800" algn="l">
              <a:lnSpc>
                <a:spcPct val="100000"/>
              </a:lnSpc>
              <a:spcBef>
                <a:spcPts val="200"/>
              </a:spcBef>
              <a:spcAft>
                <a:spcPts val="0"/>
              </a:spcAft>
              <a:buClr>
                <a:schemeClr val="dk1"/>
              </a:buClr>
              <a:buSzPts val="1200"/>
              <a:buChar char="•"/>
              <a:defRPr/>
            </a:lvl8pPr>
            <a:lvl9pPr marL="4114800" lvl="8" indent="-304800" algn="l">
              <a:lnSpc>
                <a:spcPct val="100000"/>
              </a:lnSpc>
              <a:spcBef>
                <a:spcPts val="200"/>
              </a:spcBef>
              <a:spcAft>
                <a:spcPts val="0"/>
              </a:spcAft>
              <a:buClr>
                <a:schemeClr val="dk1"/>
              </a:buClr>
              <a:buSzPts val="1200"/>
              <a:buChar char="•"/>
              <a:defRPr/>
            </a:lvl9pPr>
          </a:lstStyle>
          <a:p>
            <a:endParaRPr/>
          </a:p>
        </p:txBody>
      </p:sp>
      <p:sp>
        <p:nvSpPr>
          <p:cNvPr id="85" name="Google Shape;85;g2efbfd2a8da_0_478"/>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86" name="Google Shape;86;g2efbfd2a8da_0_478"/>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87" name="Google Shape;87;g2efbfd2a8da_0_478"/>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g2efbfd2a8da_0_484"/>
          <p:cNvSpPr txBox="1">
            <a:spLocks noGrp="1"/>
          </p:cNvSpPr>
          <p:nvPr>
            <p:ph type="title"/>
          </p:nvPr>
        </p:nvSpPr>
        <p:spPr>
          <a:xfrm rot="5400000">
            <a:off x="3154950" y="1447742"/>
            <a:ext cx="3900900" cy="13716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90" name="Google Shape;90;g2efbfd2a8da_0_484"/>
          <p:cNvSpPr txBox="1">
            <a:spLocks noGrp="1"/>
          </p:cNvSpPr>
          <p:nvPr>
            <p:ph type="body" idx="1"/>
          </p:nvPr>
        </p:nvSpPr>
        <p:spPr>
          <a:xfrm rot="5400000">
            <a:off x="361000" y="126992"/>
            <a:ext cx="3900900" cy="4013100"/>
          </a:xfrm>
          <a:prstGeom prst="rect">
            <a:avLst/>
          </a:prstGeom>
          <a:noFill/>
          <a:ln>
            <a:noFill/>
          </a:ln>
        </p:spPr>
        <p:txBody>
          <a:bodyPr spcFirstLastPara="1" wrap="square" lIns="60950" tIns="30475" rIns="60950" bIns="30475" anchor="t" anchorCtr="0">
            <a:normAutofit/>
          </a:bodyPr>
          <a:lstStyle>
            <a:lvl1pPr marL="457200" lvl="0" indent="-304800" algn="l">
              <a:lnSpc>
                <a:spcPct val="100000"/>
              </a:lnSpc>
              <a:spcBef>
                <a:spcPts val="200"/>
              </a:spcBef>
              <a:spcAft>
                <a:spcPts val="0"/>
              </a:spcAft>
              <a:buClr>
                <a:schemeClr val="dk1"/>
              </a:buClr>
              <a:buSzPts val="1200"/>
              <a:buChar char="•"/>
              <a:defRPr/>
            </a:lvl1pPr>
            <a:lvl2pPr marL="914400" lvl="1" indent="-304800" algn="l">
              <a:lnSpc>
                <a:spcPct val="100000"/>
              </a:lnSpc>
              <a:spcBef>
                <a:spcPts val="200"/>
              </a:spcBef>
              <a:spcAft>
                <a:spcPts val="0"/>
              </a:spcAft>
              <a:buClr>
                <a:schemeClr val="dk1"/>
              </a:buClr>
              <a:buSzPts val="1200"/>
              <a:buChar char="–"/>
              <a:defRPr/>
            </a:lvl2pPr>
            <a:lvl3pPr marL="1371600" lvl="2" indent="-304800" algn="l">
              <a:lnSpc>
                <a:spcPct val="100000"/>
              </a:lnSpc>
              <a:spcBef>
                <a:spcPts val="200"/>
              </a:spcBef>
              <a:spcAft>
                <a:spcPts val="0"/>
              </a:spcAft>
              <a:buClr>
                <a:schemeClr val="dk1"/>
              </a:buClr>
              <a:buSzPts val="1200"/>
              <a:buChar char="•"/>
              <a:defRPr/>
            </a:lvl3pPr>
            <a:lvl4pPr marL="1828800" lvl="3" indent="-304800" algn="l">
              <a:lnSpc>
                <a:spcPct val="100000"/>
              </a:lnSpc>
              <a:spcBef>
                <a:spcPts val="200"/>
              </a:spcBef>
              <a:spcAft>
                <a:spcPts val="0"/>
              </a:spcAft>
              <a:buClr>
                <a:schemeClr val="dk1"/>
              </a:buClr>
              <a:buSzPts val="1200"/>
              <a:buChar char="–"/>
              <a:defRPr/>
            </a:lvl4pPr>
            <a:lvl5pPr marL="2286000" lvl="4" indent="-304800" algn="l">
              <a:lnSpc>
                <a:spcPct val="100000"/>
              </a:lnSpc>
              <a:spcBef>
                <a:spcPts val="200"/>
              </a:spcBef>
              <a:spcAft>
                <a:spcPts val="0"/>
              </a:spcAft>
              <a:buClr>
                <a:schemeClr val="dk1"/>
              </a:buClr>
              <a:buSzPts val="1200"/>
              <a:buChar char="»"/>
              <a:defRPr/>
            </a:lvl5pPr>
            <a:lvl6pPr marL="2743200" lvl="5" indent="-304800" algn="l">
              <a:lnSpc>
                <a:spcPct val="100000"/>
              </a:lnSpc>
              <a:spcBef>
                <a:spcPts val="200"/>
              </a:spcBef>
              <a:spcAft>
                <a:spcPts val="0"/>
              </a:spcAft>
              <a:buClr>
                <a:schemeClr val="dk1"/>
              </a:buClr>
              <a:buSzPts val="1200"/>
              <a:buChar char="•"/>
              <a:defRPr/>
            </a:lvl6pPr>
            <a:lvl7pPr marL="3200400" lvl="6" indent="-304800" algn="l">
              <a:lnSpc>
                <a:spcPct val="100000"/>
              </a:lnSpc>
              <a:spcBef>
                <a:spcPts val="200"/>
              </a:spcBef>
              <a:spcAft>
                <a:spcPts val="0"/>
              </a:spcAft>
              <a:buClr>
                <a:schemeClr val="dk1"/>
              </a:buClr>
              <a:buSzPts val="1200"/>
              <a:buChar char="•"/>
              <a:defRPr/>
            </a:lvl7pPr>
            <a:lvl8pPr marL="3657600" lvl="7" indent="-304800" algn="l">
              <a:lnSpc>
                <a:spcPct val="100000"/>
              </a:lnSpc>
              <a:spcBef>
                <a:spcPts val="200"/>
              </a:spcBef>
              <a:spcAft>
                <a:spcPts val="0"/>
              </a:spcAft>
              <a:buClr>
                <a:schemeClr val="dk1"/>
              </a:buClr>
              <a:buSzPts val="1200"/>
              <a:buChar char="•"/>
              <a:defRPr/>
            </a:lvl8pPr>
            <a:lvl9pPr marL="4114800" lvl="8" indent="-304800" algn="l">
              <a:lnSpc>
                <a:spcPct val="100000"/>
              </a:lnSpc>
              <a:spcBef>
                <a:spcPts val="200"/>
              </a:spcBef>
              <a:spcAft>
                <a:spcPts val="0"/>
              </a:spcAft>
              <a:buClr>
                <a:schemeClr val="dk1"/>
              </a:buClr>
              <a:buSzPts val="1200"/>
              <a:buChar char="•"/>
              <a:defRPr/>
            </a:lvl9pPr>
          </a:lstStyle>
          <a:p>
            <a:endParaRPr/>
          </a:p>
        </p:txBody>
      </p:sp>
      <p:sp>
        <p:nvSpPr>
          <p:cNvPr id="91" name="Google Shape;91;g2efbfd2a8da_0_484"/>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92" name="Google Shape;92;g2efbfd2a8da_0_484"/>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93" name="Google Shape;93;g2efbfd2a8da_0_484"/>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04"/>
        <p:cNvGrpSpPr/>
        <p:nvPr/>
      </p:nvGrpSpPr>
      <p:grpSpPr>
        <a:xfrm>
          <a:off x="0" y="0"/>
          <a:ext cx="0" cy="0"/>
          <a:chOff x="0" y="0"/>
          <a:chExt cx="0" cy="0"/>
        </a:xfrm>
      </p:grpSpPr>
      <p:pic>
        <p:nvPicPr>
          <p:cNvPr id="105" name="Google Shape;105;g2efbfd2a8da_0_500"/>
          <p:cNvPicPr preferRelativeResize="0"/>
          <p:nvPr/>
        </p:nvPicPr>
        <p:blipFill rotWithShape="1">
          <a:blip r:embed="rId2">
            <a:alphaModFix/>
          </a:blip>
          <a:srcRect/>
          <a:stretch/>
        </p:blipFill>
        <p:spPr>
          <a:xfrm>
            <a:off x="0" y="-16932"/>
            <a:ext cx="12192000" cy="6858000"/>
          </a:xfrm>
          <a:prstGeom prst="rect">
            <a:avLst/>
          </a:prstGeom>
          <a:noFill/>
          <a:ln>
            <a:noFill/>
          </a:ln>
        </p:spPr>
      </p:pic>
      <p:pic>
        <p:nvPicPr>
          <p:cNvPr id="106" name="Google Shape;106;g2efbfd2a8da_0_500"/>
          <p:cNvPicPr preferRelativeResize="0"/>
          <p:nvPr/>
        </p:nvPicPr>
        <p:blipFill rotWithShape="1">
          <a:blip r:embed="rId3">
            <a:alphaModFix/>
          </a:blip>
          <a:srcRect/>
          <a:stretch/>
        </p:blipFill>
        <p:spPr>
          <a:xfrm>
            <a:off x="0" y="2692400"/>
            <a:ext cx="12191999" cy="1473200"/>
          </a:xfrm>
          <a:prstGeom prst="rect">
            <a:avLst/>
          </a:prstGeom>
          <a:noFill/>
          <a:ln>
            <a:noFill/>
          </a:ln>
        </p:spPr>
      </p:pic>
      <p:sp>
        <p:nvSpPr>
          <p:cNvPr id="107" name="Google Shape;107;g2efbfd2a8da_0_500"/>
          <p:cNvSpPr txBox="1">
            <a:spLocks noGrp="1"/>
          </p:cNvSpPr>
          <p:nvPr>
            <p:ph type="body" idx="1"/>
          </p:nvPr>
        </p:nvSpPr>
        <p:spPr>
          <a:xfrm>
            <a:off x="1319753" y="4300563"/>
            <a:ext cx="10034100" cy="716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8" name="Google Shape;108;g2efbfd2a8da_0_500"/>
          <p:cNvPicPr preferRelativeResize="0"/>
          <p:nvPr/>
        </p:nvPicPr>
        <p:blipFill rotWithShape="1">
          <a:blip r:embed="rId4">
            <a:alphaModFix/>
          </a:blip>
          <a:srcRect/>
          <a:stretch/>
        </p:blipFill>
        <p:spPr>
          <a:xfrm rot="10800000" flipH="1">
            <a:off x="0" y="6366933"/>
            <a:ext cx="12192000" cy="486834"/>
          </a:xfrm>
          <a:prstGeom prst="rect">
            <a:avLst/>
          </a:prstGeom>
          <a:noFill/>
          <a:ln>
            <a:noFill/>
          </a:ln>
        </p:spPr>
      </p:pic>
      <p:sp>
        <p:nvSpPr>
          <p:cNvPr id="109" name="Google Shape;109;g2efbfd2a8da_0_500"/>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10" name="Google Shape;110;g2efbfd2a8da_0_500"/>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11" name="Google Shape;111;g2efbfd2a8da_0_500"/>
          <p:cNvSpPr txBox="1">
            <a:spLocks noGrp="1"/>
          </p:cNvSpPr>
          <p:nvPr>
            <p:ph type="sldNum" idx="12"/>
          </p:nvPr>
        </p:nvSpPr>
        <p:spPr>
          <a:xfrm>
            <a:off x="9890078" y="6447336"/>
            <a:ext cx="146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12" name="Google Shape;112;g2efbfd2a8da_0_500"/>
          <p:cNvSpPr txBox="1"/>
          <p:nvPr/>
        </p:nvSpPr>
        <p:spPr>
          <a:xfrm>
            <a:off x="11919045" y="6646460"/>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lnSpc>
                <a:spcPct val="100000"/>
              </a:lnSpc>
              <a:spcBef>
                <a:spcPts val="0"/>
              </a:spcBef>
              <a:spcAft>
                <a:spcPts val="0"/>
              </a:spcAft>
              <a:buClr>
                <a:srgbClr val="000000"/>
              </a:buClr>
              <a:buSzPct val="100000"/>
              <a:buFont typeface="Arial"/>
              <a:buNone/>
            </a:pPr>
            <a:endParaRPr sz="1800" b="0" i="0" u="none" strike="noStrike" cap="none" dirty="0">
              <a:solidFill>
                <a:schemeClr val="dk1"/>
              </a:solidFill>
              <a:latin typeface="Calibri"/>
              <a:ea typeface="Calibri"/>
              <a:cs typeface="Calibri"/>
              <a:sym typeface="Calibri"/>
            </a:endParaRPr>
          </a:p>
        </p:txBody>
      </p:sp>
      <p:sp>
        <p:nvSpPr>
          <p:cNvPr id="113" name="Google Shape;113;g2efbfd2a8da_0_500"/>
          <p:cNvSpPr txBox="1">
            <a:spLocks noGrp="1"/>
          </p:cNvSpPr>
          <p:nvPr>
            <p:ph type="title"/>
          </p:nvPr>
        </p:nvSpPr>
        <p:spPr>
          <a:xfrm>
            <a:off x="1319753" y="2755664"/>
            <a:ext cx="6271200" cy="1260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pic>
        <p:nvPicPr>
          <p:cNvPr id="114" name="Google Shape;114;g2efbfd2a8da_0_500"/>
          <p:cNvPicPr preferRelativeResize="0"/>
          <p:nvPr/>
        </p:nvPicPr>
        <p:blipFill rotWithShape="1">
          <a:blip r:embed="rId5">
            <a:alphaModFix/>
          </a:blip>
          <a:srcRect/>
          <a:stretch/>
        </p:blipFill>
        <p:spPr>
          <a:xfrm>
            <a:off x="8824994" y="370919"/>
            <a:ext cx="3022602"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5"/>
        <p:cNvGrpSpPr/>
        <p:nvPr/>
      </p:nvGrpSpPr>
      <p:grpSpPr>
        <a:xfrm>
          <a:off x="0" y="0"/>
          <a:ext cx="0" cy="0"/>
          <a:chOff x="0" y="0"/>
          <a:chExt cx="0" cy="0"/>
        </a:xfrm>
      </p:grpSpPr>
      <p:pic>
        <p:nvPicPr>
          <p:cNvPr id="116" name="Google Shape;116;g2efbfd2a8da_0_511"/>
          <p:cNvPicPr preferRelativeResize="0"/>
          <p:nvPr/>
        </p:nvPicPr>
        <p:blipFill rotWithShape="1">
          <a:blip r:embed="rId2">
            <a:alphaModFix/>
          </a:blip>
          <a:srcRect/>
          <a:stretch/>
        </p:blipFill>
        <p:spPr>
          <a:xfrm>
            <a:off x="0" y="-12699"/>
            <a:ext cx="12192000" cy="6858000"/>
          </a:xfrm>
          <a:prstGeom prst="rect">
            <a:avLst/>
          </a:prstGeom>
          <a:noFill/>
          <a:ln>
            <a:noFill/>
          </a:ln>
        </p:spPr>
      </p:pic>
      <p:pic>
        <p:nvPicPr>
          <p:cNvPr id="117" name="Google Shape;117;g2efbfd2a8da_0_511"/>
          <p:cNvPicPr preferRelativeResize="0"/>
          <p:nvPr/>
        </p:nvPicPr>
        <p:blipFill rotWithShape="1">
          <a:blip r:embed="rId3">
            <a:alphaModFix/>
          </a:blip>
          <a:srcRect/>
          <a:stretch/>
        </p:blipFill>
        <p:spPr>
          <a:xfrm>
            <a:off x="0" y="6400800"/>
            <a:ext cx="12192000" cy="457200"/>
          </a:xfrm>
          <a:prstGeom prst="rect">
            <a:avLst/>
          </a:prstGeom>
          <a:noFill/>
          <a:ln>
            <a:noFill/>
          </a:ln>
        </p:spPr>
      </p:pic>
      <p:pic>
        <p:nvPicPr>
          <p:cNvPr id="118" name="Google Shape;118;g2efbfd2a8da_0_511"/>
          <p:cNvPicPr preferRelativeResize="0"/>
          <p:nvPr/>
        </p:nvPicPr>
        <p:blipFill rotWithShape="1">
          <a:blip r:embed="rId4">
            <a:alphaModFix/>
          </a:blip>
          <a:srcRect/>
          <a:stretch/>
        </p:blipFill>
        <p:spPr>
          <a:xfrm flipH="1">
            <a:off x="0" y="6396567"/>
            <a:ext cx="12192000" cy="461433"/>
          </a:xfrm>
          <a:prstGeom prst="rect">
            <a:avLst/>
          </a:prstGeom>
          <a:noFill/>
          <a:ln>
            <a:noFill/>
          </a:ln>
        </p:spPr>
      </p:pic>
      <p:sp>
        <p:nvSpPr>
          <p:cNvPr id="119" name="Google Shape;119;g2efbfd2a8da_0_511"/>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pic>
        <p:nvPicPr>
          <p:cNvPr id="120" name="Google Shape;120;g2efbfd2a8da_0_511"/>
          <p:cNvPicPr preferRelativeResize="0"/>
          <p:nvPr/>
        </p:nvPicPr>
        <p:blipFill rotWithShape="1">
          <a:blip r:embed="rId5">
            <a:alphaModFix/>
          </a:blip>
          <a:srcRect/>
          <a:stretch/>
        </p:blipFill>
        <p:spPr>
          <a:xfrm>
            <a:off x="0" y="2692400"/>
            <a:ext cx="12191999" cy="1473200"/>
          </a:xfrm>
          <a:prstGeom prst="rect">
            <a:avLst/>
          </a:prstGeom>
          <a:noFill/>
          <a:ln>
            <a:noFill/>
          </a:ln>
        </p:spPr>
      </p:pic>
      <p:sp>
        <p:nvSpPr>
          <p:cNvPr id="121" name="Google Shape;121;g2efbfd2a8da_0_511"/>
          <p:cNvSpPr txBox="1">
            <a:spLocks noGrp="1"/>
          </p:cNvSpPr>
          <p:nvPr>
            <p:ph type="body" idx="1"/>
          </p:nvPr>
        </p:nvSpPr>
        <p:spPr>
          <a:xfrm>
            <a:off x="1319753" y="4300563"/>
            <a:ext cx="10034100" cy="716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g2efbfd2a8da_0_511"/>
          <p:cNvSpPr txBox="1"/>
          <p:nvPr/>
        </p:nvSpPr>
        <p:spPr>
          <a:xfrm>
            <a:off x="10052145" y="6422387"/>
            <a:ext cx="14637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dirty="0">
              <a:solidFill>
                <a:schemeClr val="lt1"/>
              </a:solidFill>
              <a:latin typeface="Calibri"/>
              <a:ea typeface="Calibri"/>
              <a:cs typeface="Calibri"/>
              <a:sym typeface="Calibri"/>
            </a:endParaRPr>
          </a:p>
        </p:txBody>
      </p:sp>
      <p:sp>
        <p:nvSpPr>
          <p:cNvPr id="123" name="Google Shape;123;g2efbfd2a8da_0_511"/>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24" name="Google Shape;124;g2efbfd2a8da_0_511"/>
          <p:cNvSpPr txBox="1"/>
          <p:nvPr/>
        </p:nvSpPr>
        <p:spPr>
          <a:xfrm>
            <a:off x="956592" y="6446837"/>
            <a:ext cx="990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p:txBody>
      </p:sp>
      <p:sp>
        <p:nvSpPr>
          <p:cNvPr id="125" name="Google Shape;125;g2efbfd2a8da_0_511"/>
          <p:cNvSpPr txBox="1">
            <a:spLocks noGrp="1"/>
          </p:cNvSpPr>
          <p:nvPr>
            <p:ph type="title"/>
          </p:nvPr>
        </p:nvSpPr>
        <p:spPr>
          <a:xfrm>
            <a:off x="1319753" y="2755664"/>
            <a:ext cx="6271200" cy="1260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pic>
        <p:nvPicPr>
          <p:cNvPr id="126" name="Google Shape;126;g2efbfd2a8da_0_511"/>
          <p:cNvPicPr preferRelativeResize="0"/>
          <p:nvPr/>
        </p:nvPicPr>
        <p:blipFill rotWithShape="1">
          <a:blip r:embed="rId6">
            <a:alphaModFix/>
          </a:blip>
          <a:srcRect/>
          <a:stretch/>
        </p:blipFill>
        <p:spPr>
          <a:xfrm>
            <a:off x="8824994" y="370919"/>
            <a:ext cx="3022602" cy="762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27"/>
        <p:cNvGrpSpPr/>
        <p:nvPr/>
      </p:nvGrpSpPr>
      <p:grpSpPr>
        <a:xfrm>
          <a:off x="0" y="0"/>
          <a:ext cx="0" cy="0"/>
          <a:chOff x="0" y="0"/>
          <a:chExt cx="0" cy="0"/>
        </a:xfrm>
      </p:grpSpPr>
      <p:pic>
        <p:nvPicPr>
          <p:cNvPr id="128" name="Google Shape;128;g2efbfd2a8da_0_523"/>
          <p:cNvPicPr preferRelativeResize="0"/>
          <p:nvPr/>
        </p:nvPicPr>
        <p:blipFill rotWithShape="1">
          <a:blip r:embed="rId2">
            <a:alphaModFix/>
          </a:blip>
          <a:srcRect/>
          <a:stretch/>
        </p:blipFill>
        <p:spPr>
          <a:xfrm>
            <a:off x="0" y="-12699"/>
            <a:ext cx="12192000" cy="6858000"/>
          </a:xfrm>
          <a:prstGeom prst="rect">
            <a:avLst/>
          </a:prstGeom>
          <a:noFill/>
          <a:ln>
            <a:noFill/>
          </a:ln>
        </p:spPr>
      </p:pic>
      <p:pic>
        <p:nvPicPr>
          <p:cNvPr id="129" name="Google Shape;129;g2efbfd2a8da_0_523"/>
          <p:cNvPicPr preferRelativeResize="0"/>
          <p:nvPr/>
        </p:nvPicPr>
        <p:blipFill rotWithShape="1">
          <a:blip r:embed="rId3">
            <a:alphaModFix/>
          </a:blip>
          <a:srcRect/>
          <a:stretch/>
        </p:blipFill>
        <p:spPr>
          <a:xfrm>
            <a:off x="0" y="2692400"/>
            <a:ext cx="12191999" cy="1473200"/>
          </a:xfrm>
          <a:prstGeom prst="rect">
            <a:avLst/>
          </a:prstGeom>
          <a:noFill/>
          <a:ln>
            <a:noFill/>
          </a:ln>
        </p:spPr>
      </p:pic>
      <p:sp>
        <p:nvSpPr>
          <p:cNvPr id="130" name="Google Shape;130;g2efbfd2a8da_0_523"/>
          <p:cNvSpPr txBox="1">
            <a:spLocks noGrp="1"/>
          </p:cNvSpPr>
          <p:nvPr>
            <p:ph type="body" idx="1"/>
          </p:nvPr>
        </p:nvSpPr>
        <p:spPr>
          <a:xfrm>
            <a:off x="1319753" y="4300563"/>
            <a:ext cx="10034100" cy="716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 name="Google Shape;131;g2efbfd2a8da_0_523"/>
          <p:cNvPicPr preferRelativeResize="0"/>
          <p:nvPr/>
        </p:nvPicPr>
        <p:blipFill rotWithShape="1">
          <a:blip r:embed="rId4">
            <a:alphaModFix/>
          </a:blip>
          <a:srcRect/>
          <a:stretch/>
        </p:blipFill>
        <p:spPr>
          <a:xfrm flipH="1">
            <a:off x="0" y="6366934"/>
            <a:ext cx="12192000" cy="478368"/>
          </a:xfrm>
          <a:prstGeom prst="rect">
            <a:avLst/>
          </a:prstGeom>
          <a:noFill/>
          <a:ln>
            <a:noFill/>
          </a:ln>
        </p:spPr>
      </p:pic>
      <p:sp>
        <p:nvSpPr>
          <p:cNvPr id="132" name="Google Shape;132;g2efbfd2a8da_0_523"/>
          <p:cNvSpPr txBox="1"/>
          <p:nvPr/>
        </p:nvSpPr>
        <p:spPr>
          <a:xfrm>
            <a:off x="10052145" y="6422387"/>
            <a:ext cx="14637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dirty="0">
              <a:solidFill>
                <a:schemeClr val="lt1"/>
              </a:solidFill>
              <a:latin typeface="Calibri"/>
              <a:ea typeface="Calibri"/>
              <a:cs typeface="Calibri"/>
              <a:sym typeface="Calibri"/>
            </a:endParaRPr>
          </a:p>
        </p:txBody>
      </p:sp>
      <p:sp>
        <p:nvSpPr>
          <p:cNvPr id="133" name="Google Shape;133;g2efbfd2a8da_0_523"/>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34" name="Google Shape;134;g2efbfd2a8da_0_523"/>
          <p:cNvSpPr txBox="1">
            <a:spLocks noGrp="1"/>
          </p:cNvSpPr>
          <p:nvPr>
            <p:ph type="title"/>
          </p:nvPr>
        </p:nvSpPr>
        <p:spPr>
          <a:xfrm>
            <a:off x="1319753" y="2755664"/>
            <a:ext cx="6271200" cy="1260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35" name="Google Shape;135;g2efbfd2a8da_0_523"/>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pic>
        <p:nvPicPr>
          <p:cNvPr id="136" name="Google Shape;136;g2efbfd2a8da_0_523"/>
          <p:cNvPicPr preferRelativeResize="0"/>
          <p:nvPr/>
        </p:nvPicPr>
        <p:blipFill rotWithShape="1">
          <a:blip r:embed="rId5">
            <a:alphaModFix/>
          </a:blip>
          <a:srcRect/>
          <a:stretch/>
        </p:blipFill>
        <p:spPr>
          <a:xfrm>
            <a:off x="8824994" y="370919"/>
            <a:ext cx="3022602" cy="762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37"/>
        <p:cNvGrpSpPr/>
        <p:nvPr/>
      </p:nvGrpSpPr>
      <p:grpSpPr>
        <a:xfrm>
          <a:off x="0" y="0"/>
          <a:ext cx="0" cy="0"/>
          <a:chOff x="0" y="0"/>
          <a:chExt cx="0" cy="0"/>
        </a:xfrm>
      </p:grpSpPr>
      <p:sp>
        <p:nvSpPr>
          <p:cNvPr id="138" name="Google Shape;138;g2efbfd2a8da_0_550"/>
          <p:cNvSpPr/>
          <p:nvPr/>
        </p:nvSpPr>
        <p:spPr>
          <a:xfrm>
            <a:off x="6128232" y="1981199"/>
            <a:ext cx="6063900" cy="4278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9" name="Google Shape;139;g2efbfd2a8da_0_550"/>
          <p:cNvSpPr txBox="1">
            <a:spLocks noGrp="1"/>
          </p:cNvSpPr>
          <p:nvPr>
            <p:ph type="body" idx="1"/>
          </p:nvPr>
        </p:nvSpPr>
        <p:spPr>
          <a:xfrm>
            <a:off x="838200" y="1981199"/>
            <a:ext cx="5289900" cy="4278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g2efbfd2a8da_0_550"/>
          <p:cNvSpPr txBox="1">
            <a:spLocks noGrp="1"/>
          </p:cNvSpPr>
          <p:nvPr>
            <p:ph type="body" idx="2"/>
          </p:nvPr>
        </p:nvSpPr>
        <p:spPr>
          <a:xfrm>
            <a:off x="6309815" y="2124502"/>
            <a:ext cx="5718300" cy="3945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000"/>
              <a:buFont typeface="Calibri"/>
              <a:buNone/>
              <a:defRPr sz="2000">
                <a:solidFill>
                  <a:srgbClr val="051E4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g2efbfd2a8da_0_550"/>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42" name="Google Shape;142;g2efbfd2a8da_0_550"/>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43" name="Google Shape;143;g2efbfd2a8da_0_550"/>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44" name="Google Shape;144;g2efbfd2a8da_0_550"/>
          <p:cNvSpPr txBox="1">
            <a:spLocks noGrp="1"/>
          </p:cNvSpPr>
          <p:nvPr>
            <p:ph type="title"/>
          </p:nvPr>
        </p:nvSpPr>
        <p:spPr>
          <a:xfrm>
            <a:off x="838200" y="732430"/>
            <a:ext cx="10515600" cy="1096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 CHART">
  <p:cSld name="CONTENT + CHART">
    <p:spTree>
      <p:nvGrpSpPr>
        <p:cNvPr id="1" name="Shape 145"/>
        <p:cNvGrpSpPr/>
        <p:nvPr/>
      </p:nvGrpSpPr>
      <p:grpSpPr>
        <a:xfrm>
          <a:off x="0" y="0"/>
          <a:ext cx="0" cy="0"/>
          <a:chOff x="0" y="0"/>
          <a:chExt cx="0" cy="0"/>
        </a:xfrm>
      </p:grpSpPr>
      <p:sp>
        <p:nvSpPr>
          <p:cNvPr id="146" name="Google Shape;146;g2efbfd2a8da_0_575"/>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47" name="Google Shape;147;g2efbfd2a8da_0_575"/>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48" name="Google Shape;148;g2efbfd2a8da_0_575"/>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49" name="Google Shape;149;g2efbfd2a8da_0_575"/>
          <p:cNvSpPr txBox="1">
            <a:spLocks noGrp="1"/>
          </p:cNvSpPr>
          <p:nvPr>
            <p:ph type="title"/>
          </p:nvPr>
        </p:nvSpPr>
        <p:spPr>
          <a:xfrm>
            <a:off x="838200" y="732430"/>
            <a:ext cx="10515600" cy="1096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50" name="Google Shape;150;g2efbfd2a8da_0_575"/>
          <p:cNvSpPr txBox="1">
            <a:spLocks noGrp="1"/>
          </p:cNvSpPr>
          <p:nvPr>
            <p:ph type="body" idx="1"/>
          </p:nvPr>
        </p:nvSpPr>
        <p:spPr>
          <a:xfrm>
            <a:off x="839788" y="3037204"/>
            <a:ext cx="3932100" cy="3222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51" name="Google Shape;151;g2efbfd2a8da_0_575"/>
          <p:cNvPicPr preferRelativeResize="0"/>
          <p:nvPr/>
        </p:nvPicPr>
        <p:blipFill rotWithShape="1">
          <a:blip r:embed="rId2">
            <a:alphaModFix/>
          </a:blip>
          <a:srcRect/>
          <a:stretch/>
        </p:blipFill>
        <p:spPr>
          <a:xfrm>
            <a:off x="4935940" y="1981200"/>
            <a:ext cx="7033200" cy="4375200"/>
          </a:xfrm>
          <a:prstGeom prst="rect">
            <a:avLst/>
          </a:prstGeom>
          <a:noFill/>
          <a:ln>
            <a:noFill/>
          </a:ln>
        </p:spPr>
      </p:pic>
      <p:sp>
        <p:nvSpPr>
          <p:cNvPr id="152" name="Google Shape;152;g2efbfd2a8da_0_575"/>
          <p:cNvSpPr txBox="1">
            <a:spLocks noGrp="1"/>
          </p:cNvSpPr>
          <p:nvPr>
            <p:ph type="body" idx="2"/>
          </p:nvPr>
        </p:nvSpPr>
        <p:spPr>
          <a:xfrm>
            <a:off x="838200" y="1981200"/>
            <a:ext cx="3933900" cy="984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Font typeface="Calibri"/>
              <a:buNone/>
              <a:defRPr sz="3200">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153"/>
        <p:cNvGrpSpPr/>
        <p:nvPr/>
      </p:nvGrpSpPr>
      <p:grpSpPr>
        <a:xfrm>
          <a:off x="0" y="0"/>
          <a:ext cx="0" cy="0"/>
          <a:chOff x="0" y="0"/>
          <a:chExt cx="0" cy="0"/>
        </a:xfrm>
      </p:grpSpPr>
      <p:pic>
        <p:nvPicPr>
          <p:cNvPr id="154" name="Google Shape;154;g2efbfd2a8da_0_58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55" name="Google Shape;155;g2efbfd2a8da_0_583"/>
          <p:cNvPicPr preferRelativeResize="0"/>
          <p:nvPr/>
        </p:nvPicPr>
        <p:blipFill rotWithShape="1">
          <a:blip r:embed="rId3">
            <a:alphaModFix/>
          </a:blip>
          <a:srcRect/>
          <a:stretch/>
        </p:blipFill>
        <p:spPr>
          <a:xfrm>
            <a:off x="4783065" y="5810890"/>
            <a:ext cx="2625865" cy="661982"/>
          </a:xfrm>
          <a:prstGeom prst="rect">
            <a:avLst/>
          </a:prstGeom>
          <a:noFill/>
          <a:ln>
            <a:noFill/>
          </a:ln>
        </p:spPr>
      </p:pic>
      <p:sp>
        <p:nvSpPr>
          <p:cNvPr id="156" name="Google Shape;156;g2efbfd2a8da_0_583"/>
          <p:cNvSpPr txBox="1"/>
          <p:nvPr/>
        </p:nvSpPr>
        <p:spPr>
          <a:xfrm>
            <a:off x="3068471" y="2682550"/>
            <a:ext cx="6055200" cy="1260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i="0" u="none" strike="noStrike" cap="none" dirty="0">
                <a:solidFill>
                  <a:schemeClr val="lt1"/>
                </a:solidFill>
                <a:latin typeface="Calibri"/>
                <a:ea typeface="Calibri"/>
                <a:cs typeface="Calibri"/>
                <a:sym typeface="Calibri"/>
              </a:rPr>
              <a:t>THANK YOU</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1">
  <p:cSld name="Section Header">
    <p:spTree>
      <p:nvGrpSpPr>
        <p:cNvPr id="1" name="Shape 19"/>
        <p:cNvGrpSpPr/>
        <p:nvPr/>
      </p:nvGrpSpPr>
      <p:grpSpPr>
        <a:xfrm>
          <a:off x="0" y="0"/>
          <a:ext cx="0" cy="0"/>
          <a:chOff x="0" y="0"/>
          <a:chExt cx="0" cy="0"/>
        </a:xfrm>
      </p:grpSpPr>
      <p:sp>
        <p:nvSpPr>
          <p:cNvPr id="20" name="Google Shape;20;g2efbfd2a8da_0_537"/>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1" name="Google Shape;21;g2efbfd2a8da_0_537"/>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2" name="Google Shape;22;g2efbfd2a8da_0_537"/>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23" name="Google Shape;23;g2efbfd2a8da_0_537"/>
          <p:cNvSpPr txBox="1">
            <a:spLocks noGrp="1"/>
          </p:cNvSpPr>
          <p:nvPr>
            <p:ph type="body" idx="1"/>
          </p:nvPr>
        </p:nvSpPr>
        <p:spPr>
          <a:xfrm>
            <a:off x="838200" y="1981199"/>
            <a:ext cx="10515600" cy="3921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g2efbfd2a8da_0_537"/>
          <p:cNvSpPr txBox="1">
            <a:spLocks noGrp="1"/>
          </p:cNvSpPr>
          <p:nvPr>
            <p:ph type="title"/>
          </p:nvPr>
        </p:nvSpPr>
        <p:spPr>
          <a:xfrm>
            <a:off x="838200" y="730918"/>
            <a:ext cx="10515600" cy="1098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FINAL SLIDE">
  <p:cSld name="1_FINAL SLIDE">
    <p:spTree>
      <p:nvGrpSpPr>
        <p:cNvPr id="1" name="Shape 157"/>
        <p:cNvGrpSpPr/>
        <p:nvPr/>
      </p:nvGrpSpPr>
      <p:grpSpPr>
        <a:xfrm>
          <a:off x="0" y="0"/>
          <a:ext cx="0" cy="0"/>
          <a:chOff x="0" y="0"/>
          <a:chExt cx="0" cy="0"/>
        </a:xfrm>
      </p:grpSpPr>
      <p:pic>
        <p:nvPicPr>
          <p:cNvPr id="158" name="Google Shape;158;g2efbfd2a8da_0_58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59" name="Google Shape;159;g2efbfd2a8da_0_587"/>
          <p:cNvPicPr preferRelativeResize="0"/>
          <p:nvPr/>
        </p:nvPicPr>
        <p:blipFill rotWithShape="1">
          <a:blip r:embed="rId3">
            <a:alphaModFix/>
          </a:blip>
          <a:srcRect/>
          <a:stretch/>
        </p:blipFill>
        <p:spPr>
          <a:xfrm>
            <a:off x="4783065" y="5810890"/>
            <a:ext cx="2625865" cy="661982"/>
          </a:xfrm>
          <a:prstGeom prst="rect">
            <a:avLst/>
          </a:prstGeom>
          <a:noFill/>
          <a:ln>
            <a:noFill/>
          </a:ln>
        </p:spPr>
      </p:pic>
      <p:sp>
        <p:nvSpPr>
          <p:cNvPr id="160" name="Google Shape;160;g2efbfd2a8da_0_587"/>
          <p:cNvSpPr txBox="1"/>
          <p:nvPr/>
        </p:nvSpPr>
        <p:spPr>
          <a:xfrm>
            <a:off x="3013438" y="786017"/>
            <a:ext cx="6055200" cy="1260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i="0" u="none" strike="noStrike" cap="none" dirty="0">
                <a:solidFill>
                  <a:schemeClr val="lt1"/>
                </a:solidFill>
                <a:latin typeface="Calibri"/>
                <a:ea typeface="Calibri"/>
                <a:cs typeface="Calibri"/>
                <a:sym typeface="Calibri"/>
              </a:rPr>
              <a:t>THANK YOU</a:t>
            </a:r>
            <a:endParaRPr sz="1400" b="0" i="0" u="none" strike="noStrike" cap="none" dirty="0">
              <a:solidFill>
                <a:srgbClr val="000000"/>
              </a:solidFill>
              <a:latin typeface="Arial"/>
              <a:ea typeface="Arial"/>
              <a:cs typeface="Arial"/>
              <a:sym typeface="Arial"/>
            </a:endParaRPr>
          </a:p>
        </p:txBody>
      </p:sp>
      <p:sp>
        <p:nvSpPr>
          <p:cNvPr id="161" name="Google Shape;161;g2efbfd2a8da_0_587"/>
          <p:cNvSpPr txBox="1">
            <a:spLocks noGrp="1"/>
          </p:cNvSpPr>
          <p:nvPr>
            <p:ph type="body" idx="1"/>
          </p:nvPr>
        </p:nvSpPr>
        <p:spPr>
          <a:xfrm>
            <a:off x="3100916" y="2472258"/>
            <a:ext cx="5880000" cy="3933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800"/>
              <a:buFont typeface="Calibri"/>
              <a:buNone/>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g2efbfd2a8da_0_587"/>
          <p:cNvSpPr txBox="1">
            <a:spLocks noGrp="1"/>
          </p:cNvSpPr>
          <p:nvPr>
            <p:ph type="body" idx="2"/>
          </p:nvPr>
        </p:nvSpPr>
        <p:spPr>
          <a:xfrm>
            <a:off x="3100916" y="2904057"/>
            <a:ext cx="5880000" cy="3255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Font typeface="Calibri"/>
              <a:buNone/>
              <a:defRPr sz="1800" i="1">
                <a:solidFill>
                  <a:schemeClr val="lt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g2efbfd2a8da_0_587"/>
          <p:cNvSpPr txBox="1">
            <a:spLocks noGrp="1"/>
          </p:cNvSpPr>
          <p:nvPr>
            <p:ph type="body" idx="3"/>
          </p:nvPr>
        </p:nvSpPr>
        <p:spPr>
          <a:xfrm>
            <a:off x="3100916" y="3484563"/>
            <a:ext cx="5880000" cy="3255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Font typeface="Calibri"/>
              <a:buNone/>
              <a:defRPr sz="1800" i="0">
                <a:solidFill>
                  <a:schemeClr val="lt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1" preserve="1">
  <p:cSld name="Title and Content 1">
    <p:spTree>
      <p:nvGrpSpPr>
        <p:cNvPr id="1" name="Shape 94"/>
        <p:cNvGrpSpPr/>
        <p:nvPr/>
      </p:nvGrpSpPr>
      <p:grpSpPr>
        <a:xfrm>
          <a:off x="0" y="0"/>
          <a:ext cx="0" cy="0"/>
          <a:chOff x="0" y="0"/>
          <a:chExt cx="0" cy="0"/>
        </a:xfrm>
      </p:grpSpPr>
      <p:pic>
        <p:nvPicPr>
          <p:cNvPr id="95" name="Google Shape;95;g2efbfd2a8da_0_500"/>
          <p:cNvPicPr preferRelativeResize="0"/>
          <p:nvPr/>
        </p:nvPicPr>
        <p:blipFill rotWithShape="1">
          <a:blip r:embed="rId2">
            <a:alphaModFix/>
          </a:blip>
          <a:srcRect/>
          <a:stretch/>
        </p:blipFill>
        <p:spPr>
          <a:xfrm>
            <a:off x="0" y="-16932"/>
            <a:ext cx="12192000" cy="6858000"/>
          </a:xfrm>
          <a:prstGeom prst="rect">
            <a:avLst/>
          </a:prstGeom>
          <a:noFill/>
          <a:ln>
            <a:noFill/>
          </a:ln>
        </p:spPr>
      </p:pic>
      <p:pic>
        <p:nvPicPr>
          <p:cNvPr id="96" name="Google Shape;96;g2efbfd2a8da_0_500"/>
          <p:cNvPicPr preferRelativeResize="0"/>
          <p:nvPr/>
        </p:nvPicPr>
        <p:blipFill rotWithShape="1">
          <a:blip r:embed="rId3">
            <a:alphaModFix/>
          </a:blip>
          <a:srcRect/>
          <a:stretch/>
        </p:blipFill>
        <p:spPr>
          <a:xfrm>
            <a:off x="0" y="2692400"/>
            <a:ext cx="12191999" cy="1473200"/>
          </a:xfrm>
          <a:prstGeom prst="rect">
            <a:avLst/>
          </a:prstGeom>
          <a:noFill/>
          <a:ln>
            <a:noFill/>
          </a:ln>
        </p:spPr>
      </p:pic>
      <p:sp>
        <p:nvSpPr>
          <p:cNvPr id="97" name="Google Shape;97;g2efbfd2a8da_0_500"/>
          <p:cNvSpPr txBox="1">
            <a:spLocks noGrp="1"/>
          </p:cNvSpPr>
          <p:nvPr>
            <p:ph type="body" idx="1"/>
          </p:nvPr>
        </p:nvSpPr>
        <p:spPr>
          <a:xfrm>
            <a:off x="1319753" y="4300563"/>
            <a:ext cx="10034100" cy="716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051E41"/>
              </a:buClr>
              <a:buSzPts val="2800"/>
              <a:buNone/>
              <a:defRPr sz="2800">
                <a:solidFill>
                  <a:srgbClr val="051E4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8" name="Google Shape;98;g2efbfd2a8da_0_500"/>
          <p:cNvPicPr preferRelativeResize="0"/>
          <p:nvPr/>
        </p:nvPicPr>
        <p:blipFill rotWithShape="1">
          <a:blip r:embed="rId4">
            <a:alphaModFix/>
          </a:blip>
          <a:srcRect/>
          <a:stretch/>
        </p:blipFill>
        <p:spPr>
          <a:xfrm rot="10800000" flipH="1">
            <a:off x="0" y="6366933"/>
            <a:ext cx="12192000" cy="486834"/>
          </a:xfrm>
          <a:prstGeom prst="rect">
            <a:avLst/>
          </a:prstGeom>
          <a:noFill/>
          <a:ln>
            <a:noFill/>
          </a:ln>
        </p:spPr>
      </p:pic>
      <p:sp>
        <p:nvSpPr>
          <p:cNvPr id="99" name="Google Shape;99;g2efbfd2a8da_0_500"/>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dirty="0"/>
          </a:p>
        </p:txBody>
      </p:sp>
      <p:sp>
        <p:nvSpPr>
          <p:cNvPr id="100" name="Google Shape;100;g2efbfd2a8da_0_500"/>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dirty="0"/>
          </a:p>
        </p:txBody>
      </p:sp>
      <p:sp>
        <p:nvSpPr>
          <p:cNvPr id="101" name="Google Shape;101;g2efbfd2a8da_0_500"/>
          <p:cNvSpPr txBox="1">
            <a:spLocks noGrp="1"/>
          </p:cNvSpPr>
          <p:nvPr>
            <p:ph type="sldNum" idx="12"/>
          </p:nvPr>
        </p:nvSpPr>
        <p:spPr>
          <a:xfrm>
            <a:off x="9890078" y="6447336"/>
            <a:ext cx="146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02" name="Google Shape;102;g2efbfd2a8da_0_500"/>
          <p:cNvSpPr txBox="1"/>
          <p:nvPr/>
        </p:nvSpPr>
        <p:spPr>
          <a:xfrm>
            <a:off x="11919045" y="6646460"/>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03" name="Google Shape;103;g2efbfd2a8da_0_500"/>
          <p:cNvSpPr txBox="1">
            <a:spLocks noGrp="1"/>
          </p:cNvSpPr>
          <p:nvPr>
            <p:ph type="title"/>
          </p:nvPr>
        </p:nvSpPr>
        <p:spPr>
          <a:xfrm>
            <a:off x="1319753" y="2755664"/>
            <a:ext cx="6271200" cy="1260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4000"/>
              <a:buFont typeface="Calibri"/>
              <a:buNone/>
              <a:defRPr sz="4000" b="1">
                <a:solidFill>
                  <a:schemeClr val="lt1"/>
                </a:solidFill>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pic>
        <p:nvPicPr>
          <p:cNvPr id="104" name="Google Shape;104;g2efbfd2a8da_0_500"/>
          <p:cNvPicPr preferRelativeResize="0"/>
          <p:nvPr/>
        </p:nvPicPr>
        <p:blipFill rotWithShape="1">
          <a:blip r:embed="rId5">
            <a:alphaModFix/>
          </a:blip>
          <a:srcRect/>
          <a:stretch/>
        </p:blipFill>
        <p:spPr>
          <a:xfrm>
            <a:off x="8824994" y="370919"/>
            <a:ext cx="3022602" cy="762000"/>
          </a:xfrm>
          <a:prstGeom prst="rect">
            <a:avLst/>
          </a:prstGeom>
          <a:noFill/>
          <a:ln>
            <a:noFill/>
          </a:ln>
        </p:spPr>
      </p:pic>
    </p:spTree>
    <p:extLst>
      <p:ext uri="{BB962C8B-B14F-4D97-AF65-F5344CB8AC3E}">
        <p14:creationId xmlns:p14="http://schemas.microsoft.com/office/powerpoint/2010/main" val="3923575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Google Shape;283;p6"/>
          <p:cNvPicPr preferRelativeResize="0"/>
          <p:nvPr userDrawn="1"/>
        </p:nvPicPr>
        <p:blipFill>
          <a:blip r:embed="rId2">
            <a:alphaModFix/>
          </a:blip>
          <a:stretch>
            <a:fillRect/>
          </a:stretch>
        </p:blipFill>
        <p:spPr>
          <a:xfrm>
            <a:off x="0" y="0"/>
            <a:ext cx="12192000" cy="6858035"/>
          </a:xfrm>
          <a:prstGeom prst="rect">
            <a:avLst/>
          </a:prstGeom>
          <a:noFill/>
          <a:ln>
            <a:noFill/>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5A631-8628-4005-BE1F-7EABE729D49C}" type="datetimeFigureOut">
              <a:rPr lang="en-US" smtClean="0"/>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1DB82A-CBC0-4A27-A750-B1C985ECD81C}" type="slidenum">
              <a:rPr lang="en-US" smtClean="0"/>
              <a:t>‹#›</a:t>
            </a:fld>
            <a:endParaRPr lang="en-US" dirty="0"/>
          </a:p>
        </p:txBody>
      </p:sp>
    </p:spTree>
    <p:extLst>
      <p:ext uri="{BB962C8B-B14F-4D97-AF65-F5344CB8AC3E}">
        <p14:creationId xmlns:p14="http://schemas.microsoft.com/office/powerpoint/2010/main" val="1734745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1"/>
        <p:cNvGrpSpPr/>
        <p:nvPr/>
      </p:nvGrpSpPr>
      <p:grpSpPr>
        <a:xfrm>
          <a:off x="0" y="0"/>
          <a:ext cx="0" cy="0"/>
          <a:chOff x="0" y="0"/>
          <a:chExt cx="0" cy="0"/>
        </a:xfrm>
      </p:grpSpPr>
      <p:pic>
        <p:nvPicPr>
          <p:cNvPr id="7" name="Google Shape;283;p6"/>
          <p:cNvPicPr preferRelativeResize="0"/>
          <p:nvPr userDrawn="1"/>
        </p:nvPicPr>
        <p:blipFill>
          <a:blip r:embed="rId2">
            <a:alphaModFix/>
          </a:blip>
          <a:stretch>
            <a:fillRect/>
          </a:stretch>
        </p:blipFill>
        <p:spPr>
          <a:xfrm>
            <a:off x="0" y="0"/>
            <a:ext cx="12192000" cy="6858035"/>
          </a:xfrm>
          <a:prstGeom prst="rect">
            <a:avLst/>
          </a:prstGeom>
          <a:noFill/>
          <a:ln>
            <a:noFill/>
          </a:ln>
        </p:spPr>
      </p:pic>
      <p:sp>
        <p:nvSpPr>
          <p:cNvPr id="132" name="Google Shape;132;g2efbfd2a8da_0_537"/>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dirty="0"/>
          </a:p>
        </p:txBody>
      </p:sp>
      <p:sp>
        <p:nvSpPr>
          <p:cNvPr id="133" name="Google Shape;133;g2efbfd2a8da_0_537"/>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dirty="0"/>
          </a:p>
        </p:txBody>
      </p:sp>
      <p:sp>
        <p:nvSpPr>
          <p:cNvPr id="134" name="Google Shape;134;g2efbfd2a8da_0_537"/>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35" name="Google Shape;135;g2efbfd2a8da_0_537"/>
          <p:cNvSpPr txBox="1">
            <a:spLocks noGrp="1"/>
          </p:cNvSpPr>
          <p:nvPr>
            <p:ph type="body" idx="1"/>
          </p:nvPr>
        </p:nvSpPr>
        <p:spPr>
          <a:xfrm>
            <a:off x="838200" y="1981199"/>
            <a:ext cx="10515600" cy="3921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6" name="Google Shape;136;g2efbfd2a8da_0_537"/>
          <p:cNvSpPr txBox="1">
            <a:spLocks noGrp="1"/>
          </p:cNvSpPr>
          <p:nvPr>
            <p:ph type="title"/>
          </p:nvPr>
        </p:nvSpPr>
        <p:spPr>
          <a:xfrm>
            <a:off x="838200" y="730918"/>
            <a:ext cx="10515600" cy="1098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Tree>
    <p:extLst>
      <p:ext uri="{BB962C8B-B14F-4D97-AF65-F5344CB8AC3E}">
        <p14:creationId xmlns:p14="http://schemas.microsoft.com/office/powerpoint/2010/main" val="1915288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Google Shape;283;p6"/>
          <p:cNvPicPr preferRelativeResize="0"/>
          <p:nvPr userDrawn="1"/>
        </p:nvPicPr>
        <p:blipFill>
          <a:blip r:embed="rId2">
            <a:alphaModFix/>
          </a:blip>
          <a:stretch>
            <a:fillRect/>
          </a:stretch>
        </p:blipFill>
        <p:spPr>
          <a:xfrm>
            <a:off x="0" y="0"/>
            <a:ext cx="12192000" cy="6858035"/>
          </a:xfrm>
          <a:prstGeom prst="rect">
            <a:avLst/>
          </a:prstGeom>
          <a:noFill/>
          <a:ln>
            <a:noFill/>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15A631-8628-4005-BE1F-7EABE729D49C}" type="datetimeFigureOut">
              <a:rPr lang="en-US" smtClean="0"/>
              <a:t>1/20/2026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1DB82A-CBC0-4A27-A750-B1C985ECD81C}" type="slidenum">
              <a:rPr lang="en-US" smtClean="0"/>
              <a:t>‹#›</a:t>
            </a:fld>
            <a:endParaRPr lang="en-US" dirty="0"/>
          </a:p>
        </p:txBody>
      </p:sp>
    </p:spTree>
    <p:extLst>
      <p:ext uri="{BB962C8B-B14F-4D97-AF65-F5344CB8AC3E}">
        <p14:creationId xmlns:p14="http://schemas.microsoft.com/office/powerpoint/2010/main" val="3684251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Google Shape;283;p6"/>
          <p:cNvPicPr preferRelativeResize="0"/>
          <p:nvPr userDrawn="1"/>
        </p:nvPicPr>
        <p:blipFill>
          <a:blip r:embed="rId2">
            <a:alphaModFix/>
          </a:blip>
          <a:stretch>
            <a:fillRect/>
          </a:stretch>
        </p:blipFill>
        <p:spPr>
          <a:xfrm>
            <a:off x="0" y="0"/>
            <a:ext cx="12192000" cy="6858035"/>
          </a:xfrm>
          <a:prstGeom prst="rect">
            <a:avLst/>
          </a:prstGeom>
          <a:noFill/>
          <a:ln>
            <a:noFill/>
          </a:ln>
        </p:spPr>
      </p:pic>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15A631-8628-4005-BE1F-7EABE729D49C}" type="datetimeFigureOut">
              <a:rPr lang="en-US" smtClean="0"/>
              <a:t>1/20/2026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1DB82A-CBC0-4A27-A750-B1C985ECD81C}" type="slidenum">
              <a:rPr lang="en-US" smtClean="0"/>
              <a:t>‹#›</a:t>
            </a:fld>
            <a:endParaRPr lang="en-US" dirty="0"/>
          </a:p>
        </p:txBody>
      </p:sp>
    </p:spTree>
    <p:extLst>
      <p:ext uri="{BB962C8B-B14F-4D97-AF65-F5344CB8AC3E}">
        <p14:creationId xmlns:p14="http://schemas.microsoft.com/office/powerpoint/2010/main" val="4201915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Google Shape;283;p6"/>
          <p:cNvPicPr preferRelativeResize="0"/>
          <p:nvPr userDrawn="1"/>
        </p:nvPicPr>
        <p:blipFill>
          <a:blip r:embed="rId2">
            <a:alphaModFix/>
          </a:blip>
          <a:stretch>
            <a:fillRect/>
          </a:stretch>
        </p:blipFill>
        <p:spPr>
          <a:xfrm>
            <a:off x="0" y="0"/>
            <a:ext cx="12192000" cy="6858035"/>
          </a:xfrm>
          <a:prstGeom prst="rect">
            <a:avLst/>
          </a:prstGeom>
          <a:noFill/>
          <a:ln>
            <a:noFill/>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15A631-8628-4005-BE1F-7EABE729D49C}" type="datetimeFigureOut">
              <a:rPr lang="en-US" smtClean="0"/>
              <a:t>1/20/2026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1DB82A-CBC0-4A27-A750-B1C985ECD81C}" type="slidenum">
              <a:rPr lang="en-US" smtClean="0"/>
              <a:t>‹#›</a:t>
            </a:fld>
            <a:endParaRPr lang="en-US" dirty="0"/>
          </a:p>
        </p:txBody>
      </p:sp>
    </p:spTree>
    <p:extLst>
      <p:ext uri="{BB962C8B-B14F-4D97-AF65-F5344CB8AC3E}">
        <p14:creationId xmlns:p14="http://schemas.microsoft.com/office/powerpoint/2010/main" val="3824929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oogle Shape;283;p6"/>
          <p:cNvPicPr preferRelativeResize="0"/>
          <p:nvPr userDrawn="1"/>
        </p:nvPicPr>
        <p:blipFill>
          <a:blip r:embed="rId2">
            <a:alphaModFix/>
          </a:blip>
          <a:stretch>
            <a:fillRect/>
          </a:stretch>
        </p:blipFill>
        <p:spPr>
          <a:xfrm>
            <a:off x="0" y="0"/>
            <a:ext cx="12192000" cy="6858035"/>
          </a:xfrm>
          <a:prstGeom prst="rect">
            <a:avLst/>
          </a:prstGeom>
          <a:noFill/>
          <a:ln>
            <a:noFill/>
          </a:ln>
        </p:spPr>
      </p:pic>
      <p:sp>
        <p:nvSpPr>
          <p:cNvPr id="2" name="Date Placeholder 1"/>
          <p:cNvSpPr>
            <a:spLocks noGrp="1"/>
          </p:cNvSpPr>
          <p:nvPr>
            <p:ph type="dt" sz="half" idx="10"/>
          </p:nvPr>
        </p:nvSpPr>
        <p:spPr/>
        <p:txBody>
          <a:bodyPr/>
          <a:lstStyle/>
          <a:p>
            <a:fld id="{8015A631-8628-4005-BE1F-7EABE729D49C}" type="datetimeFigureOut">
              <a:rPr lang="en-US" smtClean="0"/>
              <a:t>1/20/2026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1DB82A-CBC0-4A27-A750-B1C985ECD81C}" type="slidenum">
              <a:rPr lang="en-US" smtClean="0"/>
              <a:t>‹#›</a:t>
            </a:fld>
            <a:endParaRPr lang="en-US" dirty="0"/>
          </a:p>
        </p:txBody>
      </p:sp>
    </p:spTree>
    <p:extLst>
      <p:ext uri="{BB962C8B-B14F-4D97-AF65-F5344CB8AC3E}">
        <p14:creationId xmlns:p14="http://schemas.microsoft.com/office/powerpoint/2010/main" val="1098540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Google Shape;341;g2efbfd2a8da_0_821"/>
          <p:cNvPicPr preferRelativeResize="0"/>
          <p:nvPr userDrawn="1"/>
        </p:nvPicPr>
        <p:blipFill>
          <a:blip r:embed="rId2">
            <a:alphaModFix/>
          </a:blip>
          <a:stretch>
            <a:fillRect/>
          </a:stretch>
        </p:blipFill>
        <p:spPr>
          <a:xfrm>
            <a:off x="0" y="0"/>
            <a:ext cx="12192000" cy="6858011"/>
          </a:xfrm>
          <a:prstGeom prst="rect">
            <a:avLst/>
          </a:prstGeom>
          <a:noFill/>
          <a:ln>
            <a:noFill/>
          </a:ln>
        </p:spPr>
      </p:pic>
    </p:spTree>
    <p:extLst>
      <p:ext uri="{BB962C8B-B14F-4D97-AF65-F5344CB8AC3E}">
        <p14:creationId xmlns:p14="http://schemas.microsoft.com/office/powerpoint/2010/main" val="4103602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INAL SLIDE" preserve="1">
  <p:cSld name="FINAL SLIDE">
    <p:spTree>
      <p:nvGrpSpPr>
        <p:cNvPr id="1" name="Shape 177"/>
        <p:cNvGrpSpPr/>
        <p:nvPr/>
      </p:nvGrpSpPr>
      <p:grpSpPr>
        <a:xfrm>
          <a:off x="0" y="0"/>
          <a:ext cx="0" cy="0"/>
          <a:chOff x="0" y="0"/>
          <a:chExt cx="0" cy="0"/>
        </a:xfrm>
      </p:grpSpPr>
      <p:pic>
        <p:nvPicPr>
          <p:cNvPr id="178" name="Google Shape;178;g2efbfd2a8da_0_58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9" name="Google Shape;179;g2efbfd2a8da_0_583"/>
          <p:cNvPicPr preferRelativeResize="0"/>
          <p:nvPr/>
        </p:nvPicPr>
        <p:blipFill rotWithShape="1">
          <a:blip r:embed="rId3">
            <a:alphaModFix/>
          </a:blip>
          <a:srcRect/>
          <a:stretch/>
        </p:blipFill>
        <p:spPr>
          <a:xfrm>
            <a:off x="4783065" y="5810890"/>
            <a:ext cx="2625865" cy="661982"/>
          </a:xfrm>
          <a:prstGeom prst="rect">
            <a:avLst/>
          </a:prstGeom>
          <a:noFill/>
          <a:ln>
            <a:noFill/>
          </a:ln>
        </p:spPr>
      </p:pic>
      <p:sp>
        <p:nvSpPr>
          <p:cNvPr id="180" name="Google Shape;180;g2efbfd2a8da_0_583"/>
          <p:cNvSpPr txBox="1"/>
          <p:nvPr/>
        </p:nvSpPr>
        <p:spPr>
          <a:xfrm>
            <a:off x="3068471" y="2682550"/>
            <a:ext cx="6055200" cy="1260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dirty="0" smtClean="0">
                <a:solidFill>
                  <a:schemeClr val="lt1"/>
                </a:solidFill>
                <a:latin typeface="Calibri"/>
                <a:ea typeface="Calibri"/>
                <a:cs typeface="Calibri"/>
                <a:sym typeface="Calibri"/>
              </a:rPr>
              <a:t>Questions?</a:t>
            </a:r>
            <a:endParaRPr dirty="0"/>
          </a:p>
        </p:txBody>
      </p:sp>
    </p:spTree>
    <p:extLst>
      <p:ext uri="{BB962C8B-B14F-4D97-AF65-F5344CB8AC3E}">
        <p14:creationId xmlns:p14="http://schemas.microsoft.com/office/powerpoint/2010/main" val="9244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g2efbfd2a8da_0_42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7" name="Google Shape;27;g2efbfd2a8da_0_42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8" name="Google Shape;28;g2efbfd2a8da_0_42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FINAL SLIDE" preserve="1" userDrawn="1">
  <p:cSld name="1_FINAL SLIDE">
    <p:spTree>
      <p:nvGrpSpPr>
        <p:cNvPr id="1" name="Shape 181"/>
        <p:cNvGrpSpPr/>
        <p:nvPr/>
      </p:nvGrpSpPr>
      <p:grpSpPr>
        <a:xfrm>
          <a:off x="0" y="0"/>
          <a:ext cx="0" cy="0"/>
          <a:chOff x="0" y="0"/>
          <a:chExt cx="0" cy="0"/>
        </a:xfrm>
      </p:grpSpPr>
      <p:pic>
        <p:nvPicPr>
          <p:cNvPr id="182" name="Google Shape;182;g2efbfd2a8da_0_58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83" name="Google Shape;183;g2efbfd2a8da_0_587"/>
          <p:cNvPicPr preferRelativeResize="0"/>
          <p:nvPr/>
        </p:nvPicPr>
        <p:blipFill rotWithShape="1">
          <a:blip r:embed="rId3">
            <a:alphaModFix/>
          </a:blip>
          <a:srcRect/>
          <a:stretch/>
        </p:blipFill>
        <p:spPr>
          <a:xfrm>
            <a:off x="4783065" y="5810890"/>
            <a:ext cx="2625865" cy="661982"/>
          </a:xfrm>
          <a:prstGeom prst="rect">
            <a:avLst/>
          </a:prstGeom>
          <a:noFill/>
          <a:ln>
            <a:noFill/>
          </a:ln>
        </p:spPr>
      </p:pic>
      <p:sp>
        <p:nvSpPr>
          <p:cNvPr id="184" name="Google Shape;184;g2efbfd2a8da_0_587"/>
          <p:cNvSpPr txBox="1"/>
          <p:nvPr/>
        </p:nvSpPr>
        <p:spPr>
          <a:xfrm>
            <a:off x="3013438" y="786017"/>
            <a:ext cx="6055200" cy="1260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dirty="0">
                <a:solidFill>
                  <a:schemeClr val="lt1"/>
                </a:solidFill>
                <a:latin typeface="Calibri"/>
                <a:ea typeface="Calibri"/>
                <a:cs typeface="Calibri"/>
                <a:sym typeface="Calibri"/>
              </a:rPr>
              <a:t>THANK YOU</a:t>
            </a:r>
            <a:endParaRPr dirty="0"/>
          </a:p>
        </p:txBody>
      </p:sp>
      <p:sp>
        <p:nvSpPr>
          <p:cNvPr id="8" name="Google Shape;342;g2efbfd2a8da_0_821"/>
          <p:cNvSpPr txBox="1">
            <a:spLocks noGrp="1"/>
          </p:cNvSpPr>
          <p:nvPr>
            <p:ph type="body" idx="10"/>
          </p:nvPr>
        </p:nvSpPr>
        <p:spPr>
          <a:xfrm>
            <a:off x="3101038" y="1945594"/>
            <a:ext cx="5880000" cy="3269323"/>
          </a:xfrm>
          <a:prstGeom prst="rect">
            <a:avLst/>
          </a:prstGeom>
          <a:noFill/>
          <a:ln>
            <a:noFill/>
          </a:ln>
        </p:spPr>
        <p:txBody>
          <a:bodyPr spcFirstLastPara="1" wrap="square" lIns="91425" tIns="45700" rIns="91425" bIns="45700" anchor="t" anchorCtr="0">
            <a:noAutofit/>
          </a:bodyPr>
          <a:lstStyle/>
          <a:p>
            <a:pPr marL="0" lvl="0" indent="0" algn="ctr">
              <a:buNone/>
            </a:pPr>
            <a:r>
              <a:rPr lang="en-US" sz="2400" dirty="0">
                <a:solidFill>
                  <a:schemeClr val="bg1"/>
                </a:solidFill>
                <a:latin typeface="Arial"/>
                <a:cs typeface="Arial"/>
              </a:rPr>
              <a:t>Well-Ahead Louisiana | Louisiana Department of Health</a:t>
            </a:r>
          </a:p>
          <a:p>
            <a:pPr marL="0" lvl="0" indent="0" algn="ctr">
              <a:buNone/>
            </a:pPr>
            <a:r>
              <a:rPr lang="en-US" sz="2400" dirty="0">
                <a:solidFill>
                  <a:schemeClr val="bg1"/>
                </a:solidFill>
                <a:latin typeface="Arial"/>
                <a:cs typeface="Arial"/>
              </a:rPr>
              <a:t>Contact us: WellAhead@la.gov</a:t>
            </a:r>
          </a:p>
          <a:p>
            <a:pPr marL="0" lvl="0" indent="0" algn="ctr">
              <a:buNone/>
            </a:pPr>
            <a:endParaRPr lang="en-US" sz="2400" dirty="0">
              <a:solidFill>
                <a:schemeClr val="bg1"/>
              </a:solidFill>
              <a:latin typeface="Arial"/>
              <a:cs typeface="Arial"/>
            </a:endParaRPr>
          </a:p>
          <a:p>
            <a:pPr marL="0" lvl="0" indent="0" algn="ctr">
              <a:buNone/>
            </a:pPr>
            <a:r>
              <a:rPr lang="en-US" sz="2400" dirty="0">
                <a:solidFill>
                  <a:schemeClr val="bg1"/>
                </a:solidFill>
              </a:rPr>
              <a:t>Please also feel free to visit the Well-Ahead website at:</a:t>
            </a:r>
          </a:p>
          <a:p>
            <a:pPr marL="0" lvl="0" indent="0" algn="ctr">
              <a:buNone/>
            </a:pPr>
            <a:r>
              <a:rPr lang="en-US" sz="2400" dirty="0">
                <a:solidFill>
                  <a:schemeClr val="bg1"/>
                </a:solidFill>
              </a:rPr>
              <a:t>http://wellaheadla.com</a:t>
            </a:r>
            <a:endParaRPr lang="en-US" sz="2800" dirty="0">
              <a:solidFill>
                <a:schemeClr val="bg1"/>
              </a:solidFill>
            </a:endParaRPr>
          </a:p>
          <a:p>
            <a:pPr marL="0" lvl="0" indent="0" algn="ctr" rtl="0">
              <a:lnSpc>
                <a:spcPct val="90000"/>
              </a:lnSpc>
              <a:spcBef>
                <a:spcPts val="0"/>
              </a:spcBef>
              <a:spcAft>
                <a:spcPts val="0"/>
              </a:spcAft>
              <a:buClr>
                <a:schemeClr val="dk1"/>
              </a:buClr>
              <a:buSzPts val="2800"/>
              <a:buFont typeface="Calibri"/>
              <a:buNone/>
            </a:pPr>
            <a:endParaRPr sz="2400" dirty="0">
              <a:solidFill>
                <a:srgbClr val="051E41"/>
              </a:solidFill>
            </a:endParaRPr>
          </a:p>
        </p:txBody>
      </p:sp>
    </p:spTree>
    <p:extLst>
      <p:ext uri="{BB962C8B-B14F-4D97-AF65-F5344CB8AC3E}">
        <p14:creationId xmlns:p14="http://schemas.microsoft.com/office/powerpoint/2010/main" val="196309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g2efbfd2a8da_0_425"/>
          <p:cNvSpPr txBox="1">
            <a:spLocks noGrp="1"/>
          </p:cNvSpPr>
          <p:nvPr>
            <p:ph type="ctrTitle"/>
          </p:nvPr>
        </p:nvSpPr>
        <p:spPr>
          <a:xfrm>
            <a:off x="457200" y="1420283"/>
            <a:ext cx="5181600" cy="9801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31" name="Google Shape;31;g2efbfd2a8da_0_425"/>
          <p:cNvSpPr txBox="1">
            <a:spLocks noGrp="1"/>
          </p:cNvSpPr>
          <p:nvPr>
            <p:ph type="subTitle" idx="1"/>
          </p:nvPr>
        </p:nvSpPr>
        <p:spPr>
          <a:xfrm>
            <a:off x="914400" y="2590800"/>
            <a:ext cx="4267200" cy="1168500"/>
          </a:xfrm>
          <a:prstGeom prst="rect">
            <a:avLst/>
          </a:prstGeom>
          <a:noFill/>
          <a:ln>
            <a:noFill/>
          </a:ln>
        </p:spPr>
        <p:txBody>
          <a:bodyPr spcFirstLastPara="1" wrap="square" lIns="60950" tIns="30475" rIns="60950" bIns="30475" anchor="t" anchorCtr="0">
            <a:normAutofit/>
          </a:bodyPr>
          <a:lstStyle>
            <a:lvl1pPr lvl="0" algn="ctr">
              <a:lnSpc>
                <a:spcPct val="100000"/>
              </a:lnSpc>
              <a:spcBef>
                <a:spcPts val="400"/>
              </a:spcBef>
              <a:spcAft>
                <a:spcPts val="0"/>
              </a:spcAft>
              <a:buClr>
                <a:srgbClr val="888888"/>
              </a:buClr>
              <a:buSzPts val="2100"/>
              <a:buNone/>
              <a:defRPr>
                <a:solidFill>
                  <a:srgbClr val="888888"/>
                </a:solidFill>
              </a:defRPr>
            </a:lvl1pPr>
            <a:lvl2pPr lvl="1" algn="ctr">
              <a:lnSpc>
                <a:spcPct val="100000"/>
              </a:lnSpc>
              <a:spcBef>
                <a:spcPts val="400"/>
              </a:spcBef>
              <a:spcAft>
                <a:spcPts val="0"/>
              </a:spcAft>
              <a:buClr>
                <a:srgbClr val="888888"/>
              </a:buClr>
              <a:buSzPts val="1900"/>
              <a:buNone/>
              <a:defRPr>
                <a:solidFill>
                  <a:srgbClr val="888888"/>
                </a:solidFill>
              </a:defRPr>
            </a:lvl2pPr>
            <a:lvl3pPr lvl="2" algn="ctr">
              <a:lnSpc>
                <a:spcPct val="100000"/>
              </a:lnSpc>
              <a:spcBef>
                <a:spcPts val="300"/>
              </a:spcBef>
              <a:spcAft>
                <a:spcPts val="0"/>
              </a:spcAft>
              <a:buClr>
                <a:srgbClr val="888888"/>
              </a:buClr>
              <a:buSzPts val="1600"/>
              <a:buNone/>
              <a:defRPr>
                <a:solidFill>
                  <a:srgbClr val="888888"/>
                </a:solidFill>
              </a:defRPr>
            </a:lvl3pPr>
            <a:lvl4pPr lvl="3" algn="ctr">
              <a:lnSpc>
                <a:spcPct val="100000"/>
              </a:lnSpc>
              <a:spcBef>
                <a:spcPts val="300"/>
              </a:spcBef>
              <a:spcAft>
                <a:spcPts val="0"/>
              </a:spcAft>
              <a:buClr>
                <a:srgbClr val="888888"/>
              </a:buClr>
              <a:buSzPts val="1300"/>
              <a:buNone/>
              <a:defRPr>
                <a:solidFill>
                  <a:srgbClr val="888888"/>
                </a:solidFill>
              </a:defRPr>
            </a:lvl4pPr>
            <a:lvl5pPr lvl="4" algn="ctr">
              <a:lnSpc>
                <a:spcPct val="100000"/>
              </a:lnSpc>
              <a:spcBef>
                <a:spcPts val="300"/>
              </a:spcBef>
              <a:spcAft>
                <a:spcPts val="0"/>
              </a:spcAft>
              <a:buClr>
                <a:srgbClr val="888888"/>
              </a:buClr>
              <a:buSzPts val="1300"/>
              <a:buNone/>
              <a:defRPr>
                <a:solidFill>
                  <a:srgbClr val="888888"/>
                </a:solidFill>
              </a:defRPr>
            </a:lvl5pPr>
            <a:lvl6pPr lvl="5" algn="ctr">
              <a:lnSpc>
                <a:spcPct val="100000"/>
              </a:lnSpc>
              <a:spcBef>
                <a:spcPts val="300"/>
              </a:spcBef>
              <a:spcAft>
                <a:spcPts val="0"/>
              </a:spcAft>
              <a:buClr>
                <a:srgbClr val="888888"/>
              </a:buClr>
              <a:buSzPts val="1300"/>
              <a:buNone/>
              <a:defRPr>
                <a:solidFill>
                  <a:srgbClr val="888888"/>
                </a:solidFill>
              </a:defRPr>
            </a:lvl6pPr>
            <a:lvl7pPr lvl="6" algn="ctr">
              <a:lnSpc>
                <a:spcPct val="100000"/>
              </a:lnSpc>
              <a:spcBef>
                <a:spcPts val="300"/>
              </a:spcBef>
              <a:spcAft>
                <a:spcPts val="0"/>
              </a:spcAft>
              <a:buClr>
                <a:srgbClr val="888888"/>
              </a:buClr>
              <a:buSzPts val="1300"/>
              <a:buNone/>
              <a:defRPr>
                <a:solidFill>
                  <a:srgbClr val="888888"/>
                </a:solidFill>
              </a:defRPr>
            </a:lvl7pPr>
            <a:lvl8pPr lvl="7" algn="ctr">
              <a:lnSpc>
                <a:spcPct val="100000"/>
              </a:lnSpc>
              <a:spcBef>
                <a:spcPts val="300"/>
              </a:spcBef>
              <a:spcAft>
                <a:spcPts val="0"/>
              </a:spcAft>
              <a:buClr>
                <a:srgbClr val="888888"/>
              </a:buClr>
              <a:buSzPts val="1300"/>
              <a:buNone/>
              <a:defRPr>
                <a:solidFill>
                  <a:srgbClr val="888888"/>
                </a:solidFill>
              </a:defRPr>
            </a:lvl8pPr>
            <a:lvl9pPr lvl="8" algn="ctr">
              <a:lnSpc>
                <a:spcPct val="100000"/>
              </a:lnSpc>
              <a:spcBef>
                <a:spcPts val="300"/>
              </a:spcBef>
              <a:spcAft>
                <a:spcPts val="0"/>
              </a:spcAft>
              <a:buClr>
                <a:srgbClr val="888888"/>
              </a:buClr>
              <a:buSzPts val="1300"/>
              <a:buNone/>
              <a:defRPr>
                <a:solidFill>
                  <a:srgbClr val="888888"/>
                </a:solidFill>
              </a:defRPr>
            </a:lvl9pPr>
          </a:lstStyle>
          <a:p>
            <a:endParaRPr/>
          </a:p>
        </p:txBody>
      </p:sp>
      <p:sp>
        <p:nvSpPr>
          <p:cNvPr id="32" name="Google Shape;32;g2efbfd2a8da_0_425"/>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33" name="Google Shape;33;g2efbfd2a8da_0_425"/>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34" name="Google Shape;34;g2efbfd2a8da_0_425"/>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g2efbfd2a8da_0_431"/>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37" name="Google Shape;37;g2efbfd2a8da_0_431"/>
          <p:cNvSpPr txBox="1">
            <a:spLocks noGrp="1"/>
          </p:cNvSpPr>
          <p:nvPr>
            <p:ph type="body" idx="1"/>
          </p:nvPr>
        </p:nvSpPr>
        <p:spPr>
          <a:xfrm>
            <a:off x="304800" y="1066800"/>
            <a:ext cx="5486400" cy="3017400"/>
          </a:xfrm>
          <a:prstGeom prst="rect">
            <a:avLst/>
          </a:prstGeom>
          <a:noFill/>
          <a:ln>
            <a:noFill/>
          </a:ln>
        </p:spPr>
        <p:txBody>
          <a:bodyPr spcFirstLastPara="1" wrap="square" lIns="60950" tIns="30475" rIns="60950" bIns="30475" anchor="t" anchorCtr="0">
            <a:normAutofit/>
          </a:bodyPr>
          <a:lstStyle>
            <a:lvl1pPr marL="457200" lvl="0" indent="-304800" algn="l">
              <a:lnSpc>
                <a:spcPct val="100000"/>
              </a:lnSpc>
              <a:spcBef>
                <a:spcPts val="200"/>
              </a:spcBef>
              <a:spcAft>
                <a:spcPts val="0"/>
              </a:spcAft>
              <a:buClr>
                <a:schemeClr val="dk1"/>
              </a:buClr>
              <a:buSzPts val="1200"/>
              <a:buChar char="•"/>
              <a:defRPr/>
            </a:lvl1pPr>
            <a:lvl2pPr marL="914400" lvl="1" indent="-304800" algn="l">
              <a:lnSpc>
                <a:spcPct val="100000"/>
              </a:lnSpc>
              <a:spcBef>
                <a:spcPts val="200"/>
              </a:spcBef>
              <a:spcAft>
                <a:spcPts val="0"/>
              </a:spcAft>
              <a:buClr>
                <a:schemeClr val="dk1"/>
              </a:buClr>
              <a:buSzPts val="1200"/>
              <a:buChar char="–"/>
              <a:defRPr/>
            </a:lvl2pPr>
            <a:lvl3pPr marL="1371600" lvl="2" indent="-304800" algn="l">
              <a:lnSpc>
                <a:spcPct val="100000"/>
              </a:lnSpc>
              <a:spcBef>
                <a:spcPts val="200"/>
              </a:spcBef>
              <a:spcAft>
                <a:spcPts val="0"/>
              </a:spcAft>
              <a:buClr>
                <a:schemeClr val="dk1"/>
              </a:buClr>
              <a:buSzPts val="1200"/>
              <a:buChar char="•"/>
              <a:defRPr/>
            </a:lvl3pPr>
            <a:lvl4pPr marL="1828800" lvl="3" indent="-304800" algn="l">
              <a:lnSpc>
                <a:spcPct val="100000"/>
              </a:lnSpc>
              <a:spcBef>
                <a:spcPts val="200"/>
              </a:spcBef>
              <a:spcAft>
                <a:spcPts val="0"/>
              </a:spcAft>
              <a:buClr>
                <a:schemeClr val="dk1"/>
              </a:buClr>
              <a:buSzPts val="1200"/>
              <a:buChar char="–"/>
              <a:defRPr/>
            </a:lvl4pPr>
            <a:lvl5pPr marL="2286000" lvl="4" indent="-304800" algn="l">
              <a:lnSpc>
                <a:spcPct val="100000"/>
              </a:lnSpc>
              <a:spcBef>
                <a:spcPts val="200"/>
              </a:spcBef>
              <a:spcAft>
                <a:spcPts val="0"/>
              </a:spcAft>
              <a:buClr>
                <a:schemeClr val="dk1"/>
              </a:buClr>
              <a:buSzPts val="1200"/>
              <a:buChar char="»"/>
              <a:defRPr/>
            </a:lvl5pPr>
            <a:lvl6pPr marL="2743200" lvl="5" indent="-304800" algn="l">
              <a:lnSpc>
                <a:spcPct val="100000"/>
              </a:lnSpc>
              <a:spcBef>
                <a:spcPts val="200"/>
              </a:spcBef>
              <a:spcAft>
                <a:spcPts val="0"/>
              </a:spcAft>
              <a:buClr>
                <a:schemeClr val="dk1"/>
              </a:buClr>
              <a:buSzPts val="1200"/>
              <a:buChar char="•"/>
              <a:defRPr/>
            </a:lvl6pPr>
            <a:lvl7pPr marL="3200400" lvl="6" indent="-304800" algn="l">
              <a:lnSpc>
                <a:spcPct val="100000"/>
              </a:lnSpc>
              <a:spcBef>
                <a:spcPts val="200"/>
              </a:spcBef>
              <a:spcAft>
                <a:spcPts val="0"/>
              </a:spcAft>
              <a:buClr>
                <a:schemeClr val="dk1"/>
              </a:buClr>
              <a:buSzPts val="1200"/>
              <a:buChar char="•"/>
              <a:defRPr/>
            </a:lvl7pPr>
            <a:lvl8pPr marL="3657600" lvl="7" indent="-304800" algn="l">
              <a:lnSpc>
                <a:spcPct val="100000"/>
              </a:lnSpc>
              <a:spcBef>
                <a:spcPts val="200"/>
              </a:spcBef>
              <a:spcAft>
                <a:spcPts val="0"/>
              </a:spcAft>
              <a:buClr>
                <a:schemeClr val="dk1"/>
              </a:buClr>
              <a:buSzPts val="1200"/>
              <a:buChar char="•"/>
              <a:defRPr/>
            </a:lvl8pPr>
            <a:lvl9pPr marL="4114800" lvl="8" indent="-304800" algn="l">
              <a:lnSpc>
                <a:spcPct val="100000"/>
              </a:lnSpc>
              <a:spcBef>
                <a:spcPts val="200"/>
              </a:spcBef>
              <a:spcAft>
                <a:spcPts val="0"/>
              </a:spcAft>
              <a:buClr>
                <a:schemeClr val="dk1"/>
              </a:buClr>
              <a:buSzPts val="1200"/>
              <a:buChar char="•"/>
              <a:defRPr/>
            </a:lvl9pPr>
          </a:lstStyle>
          <a:p>
            <a:endParaRPr/>
          </a:p>
        </p:txBody>
      </p:sp>
      <p:sp>
        <p:nvSpPr>
          <p:cNvPr id="38" name="Google Shape;38;g2efbfd2a8da_0_43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39" name="Google Shape;39;g2efbfd2a8da_0_43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40" name="Google Shape;40;g2efbfd2a8da_0_43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g2efbfd2a8da_0_437"/>
          <p:cNvSpPr txBox="1">
            <a:spLocks noGrp="1"/>
          </p:cNvSpPr>
          <p:nvPr>
            <p:ph type="title"/>
          </p:nvPr>
        </p:nvSpPr>
        <p:spPr>
          <a:xfrm>
            <a:off x="481542" y="2937933"/>
            <a:ext cx="5181600" cy="908100"/>
          </a:xfrm>
          <a:prstGeom prst="rect">
            <a:avLst/>
          </a:prstGeom>
          <a:noFill/>
          <a:ln>
            <a:noFill/>
          </a:ln>
        </p:spPr>
        <p:txBody>
          <a:bodyPr spcFirstLastPara="1" wrap="square" lIns="60950" tIns="30475" rIns="60950" bIns="30475" anchor="t" anchorCtr="0">
            <a:normAutofit/>
          </a:bodyPr>
          <a:lstStyle>
            <a:lvl1pPr lvl="0" algn="l">
              <a:lnSpc>
                <a:spcPct val="100000"/>
              </a:lnSpc>
              <a:spcBef>
                <a:spcPts val="0"/>
              </a:spcBef>
              <a:spcAft>
                <a:spcPts val="0"/>
              </a:spcAft>
              <a:buClr>
                <a:schemeClr val="dk1"/>
              </a:buClr>
              <a:buSzPts val="2700"/>
              <a:buFont typeface="Calibri"/>
              <a:buNone/>
              <a:defRPr sz="2700" b="1" cap="none"/>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43" name="Google Shape;43;g2efbfd2a8da_0_437"/>
          <p:cNvSpPr txBox="1">
            <a:spLocks noGrp="1"/>
          </p:cNvSpPr>
          <p:nvPr>
            <p:ph type="body" idx="1"/>
          </p:nvPr>
        </p:nvSpPr>
        <p:spPr>
          <a:xfrm>
            <a:off x="481542" y="1937809"/>
            <a:ext cx="5181600" cy="1000200"/>
          </a:xfrm>
          <a:prstGeom prst="rect">
            <a:avLst/>
          </a:prstGeom>
          <a:noFill/>
          <a:ln>
            <a:noFill/>
          </a:ln>
        </p:spPr>
        <p:txBody>
          <a:bodyPr spcFirstLastPara="1" wrap="square" lIns="60950" tIns="30475" rIns="60950" bIns="30475" anchor="b" anchorCtr="0">
            <a:normAutofit/>
          </a:bodyPr>
          <a:lstStyle>
            <a:lvl1pPr marL="457200" lvl="0" indent="-228600" algn="l">
              <a:lnSpc>
                <a:spcPct val="100000"/>
              </a:lnSpc>
              <a:spcBef>
                <a:spcPts val="300"/>
              </a:spcBef>
              <a:spcAft>
                <a:spcPts val="0"/>
              </a:spcAft>
              <a:buClr>
                <a:srgbClr val="888888"/>
              </a:buClr>
              <a:buSzPts val="1300"/>
              <a:buNone/>
              <a:defRPr sz="1300">
                <a:solidFill>
                  <a:srgbClr val="888888"/>
                </a:solidFill>
              </a:defRPr>
            </a:lvl1pPr>
            <a:lvl2pPr marL="914400" lvl="1" indent="-228600" algn="l">
              <a:lnSpc>
                <a:spcPct val="100000"/>
              </a:lnSpc>
              <a:spcBef>
                <a:spcPts val="200"/>
              </a:spcBef>
              <a:spcAft>
                <a:spcPts val="0"/>
              </a:spcAft>
              <a:buClr>
                <a:srgbClr val="888888"/>
              </a:buClr>
              <a:buSzPts val="1200"/>
              <a:buNone/>
              <a:defRPr sz="1200">
                <a:solidFill>
                  <a:srgbClr val="888888"/>
                </a:solidFill>
              </a:defRPr>
            </a:lvl2pPr>
            <a:lvl3pPr marL="1371600" lvl="2" indent="-228600" algn="l">
              <a:lnSpc>
                <a:spcPct val="100000"/>
              </a:lnSpc>
              <a:spcBef>
                <a:spcPts val="200"/>
              </a:spcBef>
              <a:spcAft>
                <a:spcPts val="0"/>
              </a:spcAft>
              <a:buClr>
                <a:srgbClr val="888888"/>
              </a:buClr>
              <a:buSzPts val="1100"/>
              <a:buNone/>
              <a:defRPr sz="1100">
                <a:solidFill>
                  <a:srgbClr val="888888"/>
                </a:solidFill>
              </a:defRPr>
            </a:lvl3pPr>
            <a:lvl4pPr marL="1828800" lvl="3" indent="-228600" algn="l">
              <a:lnSpc>
                <a:spcPct val="100000"/>
              </a:lnSpc>
              <a:spcBef>
                <a:spcPts val="200"/>
              </a:spcBef>
              <a:spcAft>
                <a:spcPts val="0"/>
              </a:spcAft>
              <a:buClr>
                <a:srgbClr val="888888"/>
              </a:buClr>
              <a:buSzPts val="900"/>
              <a:buNone/>
              <a:defRPr sz="900">
                <a:solidFill>
                  <a:srgbClr val="888888"/>
                </a:solidFill>
              </a:defRPr>
            </a:lvl4pPr>
            <a:lvl5pPr marL="2286000" lvl="4" indent="-228600" algn="l">
              <a:lnSpc>
                <a:spcPct val="100000"/>
              </a:lnSpc>
              <a:spcBef>
                <a:spcPts val="200"/>
              </a:spcBef>
              <a:spcAft>
                <a:spcPts val="0"/>
              </a:spcAft>
              <a:buClr>
                <a:srgbClr val="888888"/>
              </a:buClr>
              <a:buSzPts val="900"/>
              <a:buNone/>
              <a:defRPr sz="900">
                <a:solidFill>
                  <a:srgbClr val="888888"/>
                </a:solidFill>
              </a:defRPr>
            </a:lvl5pPr>
            <a:lvl6pPr marL="2743200" lvl="5" indent="-228600" algn="l">
              <a:lnSpc>
                <a:spcPct val="100000"/>
              </a:lnSpc>
              <a:spcBef>
                <a:spcPts val="200"/>
              </a:spcBef>
              <a:spcAft>
                <a:spcPts val="0"/>
              </a:spcAft>
              <a:buClr>
                <a:srgbClr val="888888"/>
              </a:buClr>
              <a:buSzPts val="900"/>
              <a:buNone/>
              <a:defRPr sz="900">
                <a:solidFill>
                  <a:srgbClr val="888888"/>
                </a:solidFill>
              </a:defRPr>
            </a:lvl6pPr>
            <a:lvl7pPr marL="3200400" lvl="6" indent="-228600" algn="l">
              <a:lnSpc>
                <a:spcPct val="100000"/>
              </a:lnSpc>
              <a:spcBef>
                <a:spcPts val="200"/>
              </a:spcBef>
              <a:spcAft>
                <a:spcPts val="0"/>
              </a:spcAft>
              <a:buClr>
                <a:srgbClr val="888888"/>
              </a:buClr>
              <a:buSzPts val="900"/>
              <a:buNone/>
              <a:defRPr sz="900">
                <a:solidFill>
                  <a:srgbClr val="888888"/>
                </a:solidFill>
              </a:defRPr>
            </a:lvl7pPr>
            <a:lvl8pPr marL="3657600" lvl="7" indent="-228600" algn="l">
              <a:lnSpc>
                <a:spcPct val="100000"/>
              </a:lnSpc>
              <a:spcBef>
                <a:spcPts val="200"/>
              </a:spcBef>
              <a:spcAft>
                <a:spcPts val="0"/>
              </a:spcAft>
              <a:buClr>
                <a:srgbClr val="888888"/>
              </a:buClr>
              <a:buSzPts val="900"/>
              <a:buNone/>
              <a:defRPr sz="900">
                <a:solidFill>
                  <a:srgbClr val="888888"/>
                </a:solidFill>
              </a:defRPr>
            </a:lvl8pPr>
            <a:lvl9pPr marL="4114800" lvl="8" indent="-228600" algn="l">
              <a:lnSpc>
                <a:spcPct val="100000"/>
              </a:lnSpc>
              <a:spcBef>
                <a:spcPts val="200"/>
              </a:spcBef>
              <a:spcAft>
                <a:spcPts val="0"/>
              </a:spcAft>
              <a:buClr>
                <a:srgbClr val="888888"/>
              </a:buClr>
              <a:buSzPts val="900"/>
              <a:buNone/>
              <a:defRPr sz="900">
                <a:solidFill>
                  <a:srgbClr val="888888"/>
                </a:solidFill>
              </a:defRPr>
            </a:lvl9pPr>
          </a:lstStyle>
          <a:p>
            <a:endParaRPr/>
          </a:p>
        </p:txBody>
      </p:sp>
      <p:sp>
        <p:nvSpPr>
          <p:cNvPr id="44" name="Google Shape;44;g2efbfd2a8da_0_437"/>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45" name="Google Shape;45;g2efbfd2a8da_0_437"/>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46" name="Google Shape;46;g2efbfd2a8da_0_437"/>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g2efbfd2a8da_0_443"/>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49" name="Google Shape;49;g2efbfd2a8da_0_443"/>
          <p:cNvSpPr txBox="1">
            <a:spLocks noGrp="1"/>
          </p:cNvSpPr>
          <p:nvPr>
            <p:ph type="body" idx="1"/>
          </p:nvPr>
        </p:nvSpPr>
        <p:spPr>
          <a:xfrm>
            <a:off x="304800" y="1066800"/>
            <a:ext cx="2692500" cy="3017400"/>
          </a:xfrm>
          <a:prstGeom prst="rect">
            <a:avLst/>
          </a:prstGeom>
          <a:noFill/>
          <a:ln>
            <a:noFill/>
          </a:ln>
        </p:spPr>
        <p:txBody>
          <a:bodyPr spcFirstLastPara="1" wrap="square" lIns="60950" tIns="30475" rIns="60950" bIns="30475" anchor="t" anchorCtr="0">
            <a:normAutofit/>
          </a:bodyPr>
          <a:lstStyle>
            <a:lvl1pPr marL="457200" lvl="0" indent="-349250" algn="l">
              <a:lnSpc>
                <a:spcPct val="100000"/>
              </a:lnSpc>
              <a:spcBef>
                <a:spcPts val="400"/>
              </a:spcBef>
              <a:spcAft>
                <a:spcPts val="0"/>
              </a:spcAft>
              <a:buClr>
                <a:schemeClr val="dk1"/>
              </a:buClr>
              <a:buSzPts val="1900"/>
              <a:buChar char="•"/>
              <a:defRPr sz="1900"/>
            </a:lvl1pPr>
            <a:lvl2pPr marL="914400" lvl="1" indent="-330200" algn="l">
              <a:lnSpc>
                <a:spcPct val="100000"/>
              </a:lnSpc>
              <a:spcBef>
                <a:spcPts val="300"/>
              </a:spcBef>
              <a:spcAft>
                <a:spcPts val="0"/>
              </a:spcAft>
              <a:buClr>
                <a:schemeClr val="dk1"/>
              </a:buClr>
              <a:buSzPts val="1600"/>
              <a:buChar char="–"/>
              <a:defRPr sz="1600"/>
            </a:lvl2pPr>
            <a:lvl3pPr marL="1371600" lvl="2" indent="-311150" algn="l">
              <a:lnSpc>
                <a:spcPct val="100000"/>
              </a:lnSpc>
              <a:spcBef>
                <a:spcPts val="300"/>
              </a:spcBef>
              <a:spcAft>
                <a:spcPts val="0"/>
              </a:spcAft>
              <a:buClr>
                <a:schemeClr val="dk1"/>
              </a:buClr>
              <a:buSzPts val="1300"/>
              <a:buChar char="•"/>
              <a:defRPr sz="1300"/>
            </a:lvl3pPr>
            <a:lvl4pPr marL="1828800" lvl="3" indent="-304800" algn="l">
              <a:lnSpc>
                <a:spcPct val="100000"/>
              </a:lnSpc>
              <a:spcBef>
                <a:spcPts val="200"/>
              </a:spcBef>
              <a:spcAft>
                <a:spcPts val="0"/>
              </a:spcAft>
              <a:buClr>
                <a:schemeClr val="dk1"/>
              </a:buClr>
              <a:buSzPts val="1200"/>
              <a:buChar char="–"/>
              <a:defRPr sz="1200"/>
            </a:lvl4pPr>
            <a:lvl5pPr marL="2286000" lvl="4" indent="-304800" algn="l">
              <a:lnSpc>
                <a:spcPct val="100000"/>
              </a:lnSpc>
              <a:spcBef>
                <a:spcPts val="200"/>
              </a:spcBef>
              <a:spcAft>
                <a:spcPts val="0"/>
              </a:spcAft>
              <a:buClr>
                <a:schemeClr val="dk1"/>
              </a:buClr>
              <a:buSzPts val="1200"/>
              <a:buChar char="»"/>
              <a:defRPr sz="1200"/>
            </a:lvl5pPr>
            <a:lvl6pPr marL="2743200" lvl="5" indent="-304800" algn="l">
              <a:lnSpc>
                <a:spcPct val="100000"/>
              </a:lnSpc>
              <a:spcBef>
                <a:spcPts val="200"/>
              </a:spcBef>
              <a:spcAft>
                <a:spcPts val="0"/>
              </a:spcAft>
              <a:buClr>
                <a:schemeClr val="dk1"/>
              </a:buClr>
              <a:buSzPts val="1200"/>
              <a:buChar char="•"/>
              <a:defRPr sz="1200"/>
            </a:lvl6pPr>
            <a:lvl7pPr marL="3200400" lvl="6" indent="-304800" algn="l">
              <a:lnSpc>
                <a:spcPct val="100000"/>
              </a:lnSpc>
              <a:spcBef>
                <a:spcPts val="200"/>
              </a:spcBef>
              <a:spcAft>
                <a:spcPts val="0"/>
              </a:spcAft>
              <a:buClr>
                <a:schemeClr val="dk1"/>
              </a:buClr>
              <a:buSzPts val="1200"/>
              <a:buChar char="•"/>
              <a:defRPr sz="1200"/>
            </a:lvl7pPr>
            <a:lvl8pPr marL="3657600" lvl="7" indent="-304800" algn="l">
              <a:lnSpc>
                <a:spcPct val="100000"/>
              </a:lnSpc>
              <a:spcBef>
                <a:spcPts val="200"/>
              </a:spcBef>
              <a:spcAft>
                <a:spcPts val="0"/>
              </a:spcAft>
              <a:buClr>
                <a:schemeClr val="dk1"/>
              </a:buClr>
              <a:buSzPts val="1200"/>
              <a:buChar char="•"/>
              <a:defRPr sz="1200"/>
            </a:lvl8pPr>
            <a:lvl9pPr marL="4114800" lvl="8" indent="-304800" algn="l">
              <a:lnSpc>
                <a:spcPct val="100000"/>
              </a:lnSpc>
              <a:spcBef>
                <a:spcPts val="200"/>
              </a:spcBef>
              <a:spcAft>
                <a:spcPts val="0"/>
              </a:spcAft>
              <a:buClr>
                <a:schemeClr val="dk1"/>
              </a:buClr>
              <a:buSzPts val="1200"/>
              <a:buChar char="•"/>
              <a:defRPr sz="1200"/>
            </a:lvl9pPr>
          </a:lstStyle>
          <a:p>
            <a:endParaRPr/>
          </a:p>
        </p:txBody>
      </p:sp>
      <p:sp>
        <p:nvSpPr>
          <p:cNvPr id="50" name="Google Shape;50;g2efbfd2a8da_0_443"/>
          <p:cNvSpPr txBox="1">
            <a:spLocks noGrp="1"/>
          </p:cNvSpPr>
          <p:nvPr>
            <p:ph type="body" idx="2"/>
          </p:nvPr>
        </p:nvSpPr>
        <p:spPr>
          <a:xfrm>
            <a:off x="3098800" y="1066800"/>
            <a:ext cx="2692500" cy="3017400"/>
          </a:xfrm>
          <a:prstGeom prst="rect">
            <a:avLst/>
          </a:prstGeom>
          <a:noFill/>
          <a:ln>
            <a:noFill/>
          </a:ln>
        </p:spPr>
        <p:txBody>
          <a:bodyPr spcFirstLastPara="1" wrap="square" lIns="60950" tIns="30475" rIns="60950" bIns="30475" anchor="t" anchorCtr="0">
            <a:normAutofit/>
          </a:bodyPr>
          <a:lstStyle>
            <a:lvl1pPr marL="457200" lvl="0" indent="-349250" algn="l">
              <a:lnSpc>
                <a:spcPct val="100000"/>
              </a:lnSpc>
              <a:spcBef>
                <a:spcPts val="400"/>
              </a:spcBef>
              <a:spcAft>
                <a:spcPts val="0"/>
              </a:spcAft>
              <a:buClr>
                <a:schemeClr val="dk1"/>
              </a:buClr>
              <a:buSzPts val="1900"/>
              <a:buChar char="•"/>
              <a:defRPr sz="1900"/>
            </a:lvl1pPr>
            <a:lvl2pPr marL="914400" lvl="1" indent="-330200" algn="l">
              <a:lnSpc>
                <a:spcPct val="100000"/>
              </a:lnSpc>
              <a:spcBef>
                <a:spcPts val="300"/>
              </a:spcBef>
              <a:spcAft>
                <a:spcPts val="0"/>
              </a:spcAft>
              <a:buClr>
                <a:schemeClr val="dk1"/>
              </a:buClr>
              <a:buSzPts val="1600"/>
              <a:buChar char="–"/>
              <a:defRPr sz="1600"/>
            </a:lvl2pPr>
            <a:lvl3pPr marL="1371600" lvl="2" indent="-311150" algn="l">
              <a:lnSpc>
                <a:spcPct val="100000"/>
              </a:lnSpc>
              <a:spcBef>
                <a:spcPts val="300"/>
              </a:spcBef>
              <a:spcAft>
                <a:spcPts val="0"/>
              </a:spcAft>
              <a:buClr>
                <a:schemeClr val="dk1"/>
              </a:buClr>
              <a:buSzPts val="1300"/>
              <a:buChar char="•"/>
              <a:defRPr sz="1300"/>
            </a:lvl3pPr>
            <a:lvl4pPr marL="1828800" lvl="3" indent="-304800" algn="l">
              <a:lnSpc>
                <a:spcPct val="100000"/>
              </a:lnSpc>
              <a:spcBef>
                <a:spcPts val="200"/>
              </a:spcBef>
              <a:spcAft>
                <a:spcPts val="0"/>
              </a:spcAft>
              <a:buClr>
                <a:schemeClr val="dk1"/>
              </a:buClr>
              <a:buSzPts val="1200"/>
              <a:buChar char="–"/>
              <a:defRPr sz="1200"/>
            </a:lvl4pPr>
            <a:lvl5pPr marL="2286000" lvl="4" indent="-304800" algn="l">
              <a:lnSpc>
                <a:spcPct val="100000"/>
              </a:lnSpc>
              <a:spcBef>
                <a:spcPts val="200"/>
              </a:spcBef>
              <a:spcAft>
                <a:spcPts val="0"/>
              </a:spcAft>
              <a:buClr>
                <a:schemeClr val="dk1"/>
              </a:buClr>
              <a:buSzPts val="1200"/>
              <a:buChar char="»"/>
              <a:defRPr sz="1200"/>
            </a:lvl5pPr>
            <a:lvl6pPr marL="2743200" lvl="5" indent="-304800" algn="l">
              <a:lnSpc>
                <a:spcPct val="100000"/>
              </a:lnSpc>
              <a:spcBef>
                <a:spcPts val="200"/>
              </a:spcBef>
              <a:spcAft>
                <a:spcPts val="0"/>
              </a:spcAft>
              <a:buClr>
                <a:schemeClr val="dk1"/>
              </a:buClr>
              <a:buSzPts val="1200"/>
              <a:buChar char="•"/>
              <a:defRPr sz="1200"/>
            </a:lvl6pPr>
            <a:lvl7pPr marL="3200400" lvl="6" indent="-304800" algn="l">
              <a:lnSpc>
                <a:spcPct val="100000"/>
              </a:lnSpc>
              <a:spcBef>
                <a:spcPts val="200"/>
              </a:spcBef>
              <a:spcAft>
                <a:spcPts val="0"/>
              </a:spcAft>
              <a:buClr>
                <a:schemeClr val="dk1"/>
              </a:buClr>
              <a:buSzPts val="1200"/>
              <a:buChar char="•"/>
              <a:defRPr sz="1200"/>
            </a:lvl7pPr>
            <a:lvl8pPr marL="3657600" lvl="7" indent="-304800" algn="l">
              <a:lnSpc>
                <a:spcPct val="100000"/>
              </a:lnSpc>
              <a:spcBef>
                <a:spcPts val="200"/>
              </a:spcBef>
              <a:spcAft>
                <a:spcPts val="0"/>
              </a:spcAft>
              <a:buClr>
                <a:schemeClr val="dk1"/>
              </a:buClr>
              <a:buSzPts val="1200"/>
              <a:buChar char="•"/>
              <a:defRPr sz="1200"/>
            </a:lvl8pPr>
            <a:lvl9pPr marL="4114800" lvl="8" indent="-304800" algn="l">
              <a:lnSpc>
                <a:spcPct val="100000"/>
              </a:lnSpc>
              <a:spcBef>
                <a:spcPts val="200"/>
              </a:spcBef>
              <a:spcAft>
                <a:spcPts val="0"/>
              </a:spcAft>
              <a:buClr>
                <a:schemeClr val="dk1"/>
              </a:buClr>
              <a:buSzPts val="1200"/>
              <a:buChar char="•"/>
              <a:defRPr sz="1200"/>
            </a:lvl9pPr>
          </a:lstStyle>
          <a:p>
            <a:endParaRPr/>
          </a:p>
        </p:txBody>
      </p:sp>
      <p:sp>
        <p:nvSpPr>
          <p:cNvPr id="51" name="Google Shape;51;g2efbfd2a8da_0_443"/>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52" name="Google Shape;52;g2efbfd2a8da_0_443"/>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53" name="Google Shape;53;g2efbfd2a8da_0_443"/>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g2efbfd2a8da_0_450"/>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2900"/>
              <a:buFont typeface="Calibri"/>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56" name="Google Shape;56;g2efbfd2a8da_0_450"/>
          <p:cNvSpPr txBox="1">
            <a:spLocks noGrp="1"/>
          </p:cNvSpPr>
          <p:nvPr>
            <p:ph type="body" idx="1"/>
          </p:nvPr>
        </p:nvSpPr>
        <p:spPr>
          <a:xfrm>
            <a:off x="304800" y="1023409"/>
            <a:ext cx="2693400" cy="426600"/>
          </a:xfrm>
          <a:prstGeom prst="rect">
            <a:avLst/>
          </a:prstGeom>
          <a:noFill/>
          <a:ln>
            <a:noFill/>
          </a:ln>
        </p:spPr>
        <p:txBody>
          <a:bodyPr spcFirstLastPara="1" wrap="square" lIns="60950" tIns="30475" rIns="60950" bIns="30475" anchor="b" anchorCtr="0">
            <a:normAutofit/>
          </a:bodyPr>
          <a:lstStyle>
            <a:lvl1pPr marL="457200" lvl="0" indent="-228600" algn="l">
              <a:lnSpc>
                <a:spcPct val="100000"/>
              </a:lnSpc>
              <a:spcBef>
                <a:spcPts val="300"/>
              </a:spcBef>
              <a:spcAft>
                <a:spcPts val="0"/>
              </a:spcAft>
              <a:buClr>
                <a:schemeClr val="dk1"/>
              </a:buClr>
              <a:buSzPts val="1600"/>
              <a:buNone/>
              <a:defRPr sz="1600" b="1"/>
            </a:lvl1pPr>
            <a:lvl2pPr marL="914400" lvl="1" indent="-228600" algn="l">
              <a:lnSpc>
                <a:spcPct val="100000"/>
              </a:lnSpc>
              <a:spcBef>
                <a:spcPts val="300"/>
              </a:spcBef>
              <a:spcAft>
                <a:spcPts val="0"/>
              </a:spcAft>
              <a:buClr>
                <a:schemeClr val="dk1"/>
              </a:buClr>
              <a:buSzPts val="1300"/>
              <a:buNone/>
              <a:defRPr sz="1300" b="1"/>
            </a:lvl2pPr>
            <a:lvl3pPr marL="1371600" lvl="2" indent="-228600" algn="l">
              <a:lnSpc>
                <a:spcPct val="100000"/>
              </a:lnSpc>
              <a:spcBef>
                <a:spcPts val="200"/>
              </a:spcBef>
              <a:spcAft>
                <a:spcPts val="0"/>
              </a:spcAft>
              <a:buClr>
                <a:schemeClr val="dk1"/>
              </a:buClr>
              <a:buSzPts val="1200"/>
              <a:buNone/>
              <a:defRPr sz="1200" b="1"/>
            </a:lvl3pPr>
            <a:lvl4pPr marL="1828800" lvl="3" indent="-228600" algn="l">
              <a:lnSpc>
                <a:spcPct val="100000"/>
              </a:lnSpc>
              <a:spcBef>
                <a:spcPts val="200"/>
              </a:spcBef>
              <a:spcAft>
                <a:spcPts val="0"/>
              </a:spcAft>
              <a:buClr>
                <a:schemeClr val="dk1"/>
              </a:buClr>
              <a:buSzPts val="1100"/>
              <a:buNone/>
              <a:defRPr sz="1100" b="1"/>
            </a:lvl4pPr>
            <a:lvl5pPr marL="2286000" lvl="4" indent="-228600" algn="l">
              <a:lnSpc>
                <a:spcPct val="100000"/>
              </a:lnSpc>
              <a:spcBef>
                <a:spcPts val="200"/>
              </a:spcBef>
              <a:spcAft>
                <a:spcPts val="0"/>
              </a:spcAft>
              <a:buClr>
                <a:schemeClr val="dk1"/>
              </a:buClr>
              <a:buSzPts val="1100"/>
              <a:buNone/>
              <a:defRPr sz="1100" b="1"/>
            </a:lvl5pPr>
            <a:lvl6pPr marL="2743200" lvl="5" indent="-228600" algn="l">
              <a:lnSpc>
                <a:spcPct val="100000"/>
              </a:lnSpc>
              <a:spcBef>
                <a:spcPts val="200"/>
              </a:spcBef>
              <a:spcAft>
                <a:spcPts val="0"/>
              </a:spcAft>
              <a:buClr>
                <a:schemeClr val="dk1"/>
              </a:buClr>
              <a:buSzPts val="1100"/>
              <a:buNone/>
              <a:defRPr sz="1100" b="1"/>
            </a:lvl6pPr>
            <a:lvl7pPr marL="3200400" lvl="6" indent="-228600" algn="l">
              <a:lnSpc>
                <a:spcPct val="100000"/>
              </a:lnSpc>
              <a:spcBef>
                <a:spcPts val="200"/>
              </a:spcBef>
              <a:spcAft>
                <a:spcPts val="0"/>
              </a:spcAft>
              <a:buClr>
                <a:schemeClr val="dk1"/>
              </a:buClr>
              <a:buSzPts val="1100"/>
              <a:buNone/>
              <a:defRPr sz="1100" b="1"/>
            </a:lvl7pPr>
            <a:lvl8pPr marL="3657600" lvl="7" indent="-228600" algn="l">
              <a:lnSpc>
                <a:spcPct val="100000"/>
              </a:lnSpc>
              <a:spcBef>
                <a:spcPts val="200"/>
              </a:spcBef>
              <a:spcAft>
                <a:spcPts val="0"/>
              </a:spcAft>
              <a:buClr>
                <a:schemeClr val="dk1"/>
              </a:buClr>
              <a:buSzPts val="1100"/>
              <a:buNone/>
              <a:defRPr sz="1100" b="1"/>
            </a:lvl8pPr>
            <a:lvl9pPr marL="4114800" lvl="8" indent="-228600" algn="l">
              <a:lnSpc>
                <a:spcPct val="100000"/>
              </a:lnSpc>
              <a:spcBef>
                <a:spcPts val="200"/>
              </a:spcBef>
              <a:spcAft>
                <a:spcPts val="0"/>
              </a:spcAft>
              <a:buClr>
                <a:schemeClr val="dk1"/>
              </a:buClr>
              <a:buSzPts val="1100"/>
              <a:buNone/>
              <a:defRPr sz="1100" b="1"/>
            </a:lvl9pPr>
          </a:lstStyle>
          <a:p>
            <a:endParaRPr/>
          </a:p>
        </p:txBody>
      </p:sp>
      <p:sp>
        <p:nvSpPr>
          <p:cNvPr id="57" name="Google Shape;57;g2efbfd2a8da_0_450"/>
          <p:cNvSpPr txBox="1">
            <a:spLocks noGrp="1"/>
          </p:cNvSpPr>
          <p:nvPr>
            <p:ph type="body" idx="2"/>
          </p:nvPr>
        </p:nvSpPr>
        <p:spPr>
          <a:xfrm>
            <a:off x="304800" y="1449917"/>
            <a:ext cx="2693400" cy="2634300"/>
          </a:xfrm>
          <a:prstGeom prst="rect">
            <a:avLst/>
          </a:prstGeom>
          <a:noFill/>
          <a:ln>
            <a:noFill/>
          </a:ln>
        </p:spPr>
        <p:txBody>
          <a:bodyPr spcFirstLastPara="1" wrap="square" lIns="60950" tIns="30475" rIns="60950" bIns="30475"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1150" algn="l">
              <a:lnSpc>
                <a:spcPct val="100000"/>
              </a:lnSpc>
              <a:spcBef>
                <a:spcPts val="300"/>
              </a:spcBef>
              <a:spcAft>
                <a:spcPts val="0"/>
              </a:spcAft>
              <a:buClr>
                <a:schemeClr val="dk1"/>
              </a:buClr>
              <a:buSzPts val="1300"/>
              <a:buChar char="–"/>
              <a:defRPr sz="1300"/>
            </a:lvl2pPr>
            <a:lvl3pPr marL="1371600" lvl="2" indent="-304800" algn="l">
              <a:lnSpc>
                <a:spcPct val="100000"/>
              </a:lnSpc>
              <a:spcBef>
                <a:spcPts val="200"/>
              </a:spcBef>
              <a:spcAft>
                <a:spcPts val="0"/>
              </a:spcAft>
              <a:buClr>
                <a:schemeClr val="dk1"/>
              </a:buClr>
              <a:buSzPts val="1200"/>
              <a:buChar char="•"/>
              <a:defRPr sz="1200"/>
            </a:lvl3pPr>
            <a:lvl4pPr marL="1828800" lvl="3" indent="-298450" algn="l">
              <a:lnSpc>
                <a:spcPct val="100000"/>
              </a:lnSpc>
              <a:spcBef>
                <a:spcPts val="200"/>
              </a:spcBef>
              <a:spcAft>
                <a:spcPts val="0"/>
              </a:spcAft>
              <a:buClr>
                <a:schemeClr val="dk1"/>
              </a:buClr>
              <a:buSzPts val="1100"/>
              <a:buChar char="–"/>
              <a:defRPr sz="1100"/>
            </a:lvl4pPr>
            <a:lvl5pPr marL="2286000" lvl="4" indent="-298450" algn="l">
              <a:lnSpc>
                <a:spcPct val="100000"/>
              </a:lnSpc>
              <a:spcBef>
                <a:spcPts val="200"/>
              </a:spcBef>
              <a:spcAft>
                <a:spcPts val="0"/>
              </a:spcAft>
              <a:buClr>
                <a:schemeClr val="dk1"/>
              </a:buClr>
              <a:buSzPts val="1100"/>
              <a:buChar char="»"/>
              <a:defRPr sz="1100"/>
            </a:lvl5pPr>
            <a:lvl6pPr marL="2743200" lvl="5" indent="-298450" algn="l">
              <a:lnSpc>
                <a:spcPct val="100000"/>
              </a:lnSpc>
              <a:spcBef>
                <a:spcPts val="200"/>
              </a:spcBef>
              <a:spcAft>
                <a:spcPts val="0"/>
              </a:spcAft>
              <a:buClr>
                <a:schemeClr val="dk1"/>
              </a:buClr>
              <a:buSzPts val="1100"/>
              <a:buChar char="•"/>
              <a:defRPr sz="1100"/>
            </a:lvl6pPr>
            <a:lvl7pPr marL="3200400" lvl="6" indent="-298450" algn="l">
              <a:lnSpc>
                <a:spcPct val="100000"/>
              </a:lnSpc>
              <a:spcBef>
                <a:spcPts val="200"/>
              </a:spcBef>
              <a:spcAft>
                <a:spcPts val="0"/>
              </a:spcAft>
              <a:buClr>
                <a:schemeClr val="dk1"/>
              </a:buClr>
              <a:buSzPts val="1100"/>
              <a:buChar char="•"/>
              <a:defRPr sz="1100"/>
            </a:lvl7pPr>
            <a:lvl8pPr marL="3657600" lvl="7" indent="-298450" algn="l">
              <a:lnSpc>
                <a:spcPct val="100000"/>
              </a:lnSpc>
              <a:spcBef>
                <a:spcPts val="200"/>
              </a:spcBef>
              <a:spcAft>
                <a:spcPts val="0"/>
              </a:spcAft>
              <a:buClr>
                <a:schemeClr val="dk1"/>
              </a:buClr>
              <a:buSzPts val="1100"/>
              <a:buChar char="•"/>
              <a:defRPr sz="1100"/>
            </a:lvl8pPr>
            <a:lvl9pPr marL="4114800" lvl="8" indent="-298450" algn="l">
              <a:lnSpc>
                <a:spcPct val="100000"/>
              </a:lnSpc>
              <a:spcBef>
                <a:spcPts val="200"/>
              </a:spcBef>
              <a:spcAft>
                <a:spcPts val="0"/>
              </a:spcAft>
              <a:buClr>
                <a:schemeClr val="dk1"/>
              </a:buClr>
              <a:buSzPts val="1100"/>
              <a:buChar char="•"/>
              <a:defRPr sz="1100"/>
            </a:lvl9pPr>
          </a:lstStyle>
          <a:p>
            <a:endParaRPr/>
          </a:p>
        </p:txBody>
      </p:sp>
      <p:sp>
        <p:nvSpPr>
          <p:cNvPr id="58" name="Google Shape;58;g2efbfd2a8da_0_450"/>
          <p:cNvSpPr txBox="1">
            <a:spLocks noGrp="1"/>
          </p:cNvSpPr>
          <p:nvPr>
            <p:ph type="body" idx="3"/>
          </p:nvPr>
        </p:nvSpPr>
        <p:spPr>
          <a:xfrm>
            <a:off x="3096683" y="1023409"/>
            <a:ext cx="2694600" cy="426600"/>
          </a:xfrm>
          <a:prstGeom prst="rect">
            <a:avLst/>
          </a:prstGeom>
          <a:noFill/>
          <a:ln>
            <a:noFill/>
          </a:ln>
        </p:spPr>
        <p:txBody>
          <a:bodyPr spcFirstLastPara="1" wrap="square" lIns="60950" tIns="30475" rIns="60950" bIns="30475" anchor="b" anchorCtr="0">
            <a:normAutofit/>
          </a:bodyPr>
          <a:lstStyle>
            <a:lvl1pPr marL="457200" lvl="0" indent="-228600" algn="l">
              <a:lnSpc>
                <a:spcPct val="100000"/>
              </a:lnSpc>
              <a:spcBef>
                <a:spcPts val="300"/>
              </a:spcBef>
              <a:spcAft>
                <a:spcPts val="0"/>
              </a:spcAft>
              <a:buClr>
                <a:schemeClr val="dk1"/>
              </a:buClr>
              <a:buSzPts val="1600"/>
              <a:buNone/>
              <a:defRPr sz="1600" b="1"/>
            </a:lvl1pPr>
            <a:lvl2pPr marL="914400" lvl="1" indent="-228600" algn="l">
              <a:lnSpc>
                <a:spcPct val="100000"/>
              </a:lnSpc>
              <a:spcBef>
                <a:spcPts val="300"/>
              </a:spcBef>
              <a:spcAft>
                <a:spcPts val="0"/>
              </a:spcAft>
              <a:buClr>
                <a:schemeClr val="dk1"/>
              </a:buClr>
              <a:buSzPts val="1300"/>
              <a:buNone/>
              <a:defRPr sz="1300" b="1"/>
            </a:lvl2pPr>
            <a:lvl3pPr marL="1371600" lvl="2" indent="-228600" algn="l">
              <a:lnSpc>
                <a:spcPct val="100000"/>
              </a:lnSpc>
              <a:spcBef>
                <a:spcPts val="200"/>
              </a:spcBef>
              <a:spcAft>
                <a:spcPts val="0"/>
              </a:spcAft>
              <a:buClr>
                <a:schemeClr val="dk1"/>
              </a:buClr>
              <a:buSzPts val="1200"/>
              <a:buNone/>
              <a:defRPr sz="1200" b="1"/>
            </a:lvl3pPr>
            <a:lvl4pPr marL="1828800" lvl="3" indent="-228600" algn="l">
              <a:lnSpc>
                <a:spcPct val="100000"/>
              </a:lnSpc>
              <a:spcBef>
                <a:spcPts val="200"/>
              </a:spcBef>
              <a:spcAft>
                <a:spcPts val="0"/>
              </a:spcAft>
              <a:buClr>
                <a:schemeClr val="dk1"/>
              </a:buClr>
              <a:buSzPts val="1100"/>
              <a:buNone/>
              <a:defRPr sz="1100" b="1"/>
            </a:lvl4pPr>
            <a:lvl5pPr marL="2286000" lvl="4" indent="-228600" algn="l">
              <a:lnSpc>
                <a:spcPct val="100000"/>
              </a:lnSpc>
              <a:spcBef>
                <a:spcPts val="200"/>
              </a:spcBef>
              <a:spcAft>
                <a:spcPts val="0"/>
              </a:spcAft>
              <a:buClr>
                <a:schemeClr val="dk1"/>
              </a:buClr>
              <a:buSzPts val="1100"/>
              <a:buNone/>
              <a:defRPr sz="1100" b="1"/>
            </a:lvl5pPr>
            <a:lvl6pPr marL="2743200" lvl="5" indent="-228600" algn="l">
              <a:lnSpc>
                <a:spcPct val="100000"/>
              </a:lnSpc>
              <a:spcBef>
                <a:spcPts val="200"/>
              </a:spcBef>
              <a:spcAft>
                <a:spcPts val="0"/>
              </a:spcAft>
              <a:buClr>
                <a:schemeClr val="dk1"/>
              </a:buClr>
              <a:buSzPts val="1100"/>
              <a:buNone/>
              <a:defRPr sz="1100" b="1"/>
            </a:lvl6pPr>
            <a:lvl7pPr marL="3200400" lvl="6" indent="-228600" algn="l">
              <a:lnSpc>
                <a:spcPct val="100000"/>
              </a:lnSpc>
              <a:spcBef>
                <a:spcPts val="200"/>
              </a:spcBef>
              <a:spcAft>
                <a:spcPts val="0"/>
              </a:spcAft>
              <a:buClr>
                <a:schemeClr val="dk1"/>
              </a:buClr>
              <a:buSzPts val="1100"/>
              <a:buNone/>
              <a:defRPr sz="1100" b="1"/>
            </a:lvl7pPr>
            <a:lvl8pPr marL="3657600" lvl="7" indent="-228600" algn="l">
              <a:lnSpc>
                <a:spcPct val="100000"/>
              </a:lnSpc>
              <a:spcBef>
                <a:spcPts val="200"/>
              </a:spcBef>
              <a:spcAft>
                <a:spcPts val="0"/>
              </a:spcAft>
              <a:buClr>
                <a:schemeClr val="dk1"/>
              </a:buClr>
              <a:buSzPts val="1100"/>
              <a:buNone/>
              <a:defRPr sz="1100" b="1"/>
            </a:lvl8pPr>
            <a:lvl9pPr marL="4114800" lvl="8" indent="-228600" algn="l">
              <a:lnSpc>
                <a:spcPct val="100000"/>
              </a:lnSpc>
              <a:spcBef>
                <a:spcPts val="200"/>
              </a:spcBef>
              <a:spcAft>
                <a:spcPts val="0"/>
              </a:spcAft>
              <a:buClr>
                <a:schemeClr val="dk1"/>
              </a:buClr>
              <a:buSzPts val="1100"/>
              <a:buNone/>
              <a:defRPr sz="1100" b="1"/>
            </a:lvl9pPr>
          </a:lstStyle>
          <a:p>
            <a:endParaRPr/>
          </a:p>
        </p:txBody>
      </p:sp>
      <p:sp>
        <p:nvSpPr>
          <p:cNvPr id="59" name="Google Shape;59;g2efbfd2a8da_0_450"/>
          <p:cNvSpPr txBox="1">
            <a:spLocks noGrp="1"/>
          </p:cNvSpPr>
          <p:nvPr>
            <p:ph type="body" idx="4"/>
          </p:nvPr>
        </p:nvSpPr>
        <p:spPr>
          <a:xfrm>
            <a:off x="3096683" y="1449917"/>
            <a:ext cx="2694600" cy="2634300"/>
          </a:xfrm>
          <a:prstGeom prst="rect">
            <a:avLst/>
          </a:prstGeom>
          <a:noFill/>
          <a:ln>
            <a:noFill/>
          </a:ln>
        </p:spPr>
        <p:txBody>
          <a:bodyPr spcFirstLastPara="1" wrap="square" lIns="60950" tIns="30475" rIns="60950" bIns="30475"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1150" algn="l">
              <a:lnSpc>
                <a:spcPct val="100000"/>
              </a:lnSpc>
              <a:spcBef>
                <a:spcPts val="300"/>
              </a:spcBef>
              <a:spcAft>
                <a:spcPts val="0"/>
              </a:spcAft>
              <a:buClr>
                <a:schemeClr val="dk1"/>
              </a:buClr>
              <a:buSzPts val="1300"/>
              <a:buChar char="–"/>
              <a:defRPr sz="1300"/>
            </a:lvl2pPr>
            <a:lvl3pPr marL="1371600" lvl="2" indent="-304800" algn="l">
              <a:lnSpc>
                <a:spcPct val="100000"/>
              </a:lnSpc>
              <a:spcBef>
                <a:spcPts val="200"/>
              </a:spcBef>
              <a:spcAft>
                <a:spcPts val="0"/>
              </a:spcAft>
              <a:buClr>
                <a:schemeClr val="dk1"/>
              </a:buClr>
              <a:buSzPts val="1200"/>
              <a:buChar char="•"/>
              <a:defRPr sz="1200"/>
            </a:lvl3pPr>
            <a:lvl4pPr marL="1828800" lvl="3" indent="-298450" algn="l">
              <a:lnSpc>
                <a:spcPct val="100000"/>
              </a:lnSpc>
              <a:spcBef>
                <a:spcPts val="200"/>
              </a:spcBef>
              <a:spcAft>
                <a:spcPts val="0"/>
              </a:spcAft>
              <a:buClr>
                <a:schemeClr val="dk1"/>
              </a:buClr>
              <a:buSzPts val="1100"/>
              <a:buChar char="–"/>
              <a:defRPr sz="1100"/>
            </a:lvl4pPr>
            <a:lvl5pPr marL="2286000" lvl="4" indent="-298450" algn="l">
              <a:lnSpc>
                <a:spcPct val="100000"/>
              </a:lnSpc>
              <a:spcBef>
                <a:spcPts val="200"/>
              </a:spcBef>
              <a:spcAft>
                <a:spcPts val="0"/>
              </a:spcAft>
              <a:buClr>
                <a:schemeClr val="dk1"/>
              </a:buClr>
              <a:buSzPts val="1100"/>
              <a:buChar char="»"/>
              <a:defRPr sz="1100"/>
            </a:lvl5pPr>
            <a:lvl6pPr marL="2743200" lvl="5" indent="-298450" algn="l">
              <a:lnSpc>
                <a:spcPct val="100000"/>
              </a:lnSpc>
              <a:spcBef>
                <a:spcPts val="200"/>
              </a:spcBef>
              <a:spcAft>
                <a:spcPts val="0"/>
              </a:spcAft>
              <a:buClr>
                <a:schemeClr val="dk1"/>
              </a:buClr>
              <a:buSzPts val="1100"/>
              <a:buChar char="•"/>
              <a:defRPr sz="1100"/>
            </a:lvl6pPr>
            <a:lvl7pPr marL="3200400" lvl="6" indent="-298450" algn="l">
              <a:lnSpc>
                <a:spcPct val="100000"/>
              </a:lnSpc>
              <a:spcBef>
                <a:spcPts val="200"/>
              </a:spcBef>
              <a:spcAft>
                <a:spcPts val="0"/>
              </a:spcAft>
              <a:buClr>
                <a:schemeClr val="dk1"/>
              </a:buClr>
              <a:buSzPts val="1100"/>
              <a:buChar char="•"/>
              <a:defRPr sz="1100"/>
            </a:lvl7pPr>
            <a:lvl8pPr marL="3657600" lvl="7" indent="-298450" algn="l">
              <a:lnSpc>
                <a:spcPct val="100000"/>
              </a:lnSpc>
              <a:spcBef>
                <a:spcPts val="200"/>
              </a:spcBef>
              <a:spcAft>
                <a:spcPts val="0"/>
              </a:spcAft>
              <a:buClr>
                <a:schemeClr val="dk1"/>
              </a:buClr>
              <a:buSzPts val="1100"/>
              <a:buChar char="•"/>
              <a:defRPr sz="1100"/>
            </a:lvl8pPr>
            <a:lvl9pPr marL="4114800" lvl="8" indent="-298450" algn="l">
              <a:lnSpc>
                <a:spcPct val="100000"/>
              </a:lnSpc>
              <a:spcBef>
                <a:spcPts val="200"/>
              </a:spcBef>
              <a:spcAft>
                <a:spcPts val="0"/>
              </a:spcAft>
              <a:buClr>
                <a:schemeClr val="dk1"/>
              </a:buClr>
              <a:buSzPts val="1100"/>
              <a:buChar char="•"/>
              <a:defRPr sz="1100"/>
            </a:lvl9pPr>
          </a:lstStyle>
          <a:p>
            <a:endParaRPr/>
          </a:p>
        </p:txBody>
      </p:sp>
      <p:sp>
        <p:nvSpPr>
          <p:cNvPr id="60" name="Google Shape;60;g2efbfd2a8da_0_450"/>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61" name="Google Shape;61;g2efbfd2a8da_0_450"/>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62" name="Google Shape;62;g2efbfd2a8da_0_450"/>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g2efbfd2a8da_0_459"/>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65" name="Google Shape;65;g2efbfd2a8da_0_459"/>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66" name="Google Shape;66;g2efbfd2a8da_0_459"/>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67" name="Google Shape;67;g2efbfd2a8da_0_459"/>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efbfd2a8da_0_415"/>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marR="0" lvl="0" algn="ctr" rtl="0">
              <a:lnSpc>
                <a:spcPct val="100000"/>
              </a:lnSpc>
              <a:spcBef>
                <a:spcPts val="0"/>
              </a:spcBef>
              <a:spcAft>
                <a:spcPts val="0"/>
              </a:spcAft>
              <a:buClr>
                <a:schemeClr val="dk1"/>
              </a:buClr>
              <a:buSzPts val="2900"/>
              <a:buFont typeface="Calibri"/>
              <a:buNone/>
              <a:defRPr sz="2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9pPr>
          </a:lstStyle>
          <a:p>
            <a:endParaRPr/>
          </a:p>
        </p:txBody>
      </p:sp>
      <p:sp>
        <p:nvSpPr>
          <p:cNvPr id="11" name="Google Shape;11;g2efbfd2a8da_0_415"/>
          <p:cNvSpPr txBox="1">
            <a:spLocks noGrp="1"/>
          </p:cNvSpPr>
          <p:nvPr>
            <p:ph type="body" idx="1"/>
          </p:nvPr>
        </p:nvSpPr>
        <p:spPr>
          <a:xfrm>
            <a:off x="304800" y="1066800"/>
            <a:ext cx="5486400" cy="3017400"/>
          </a:xfrm>
          <a:prstGeom prst="rect">
            <a:avLst/>
          </a:prstGeom>
          <a:noFill/>
          <a:ln>
            <a:noFill/>
          </a:ln>
        </p:spPr>
        <p:txBody>
          <a:bodyPr spcFirstLastPara="1" wrap="square" lIns="60950" tIns="30475" rIns="60950" bIns="30475" anchor="t" anchorCtr="0">
            <a:normAutofit/>
          </a:bodyPr>
          <a:lstStyle>
            <a:lvl1pPr marL="457200" marR="0" lvl="0"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12" name="Google Shape;12;g2efbfd2a8da_0_415"/>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marR="0" lvl="0" algn="l" rtl="0">
              <a:lnSpc>
                <a:spcPct val="100000"/>
              </a:lnSpc>
              <a:spcBef>
                <a:spcPts val="0"/>
              </a:spcBef>
              <a:spcAft>
                <a:spcPts val="0"/>
              </a:spcAft>
              <a:buClr>
                <a:srgbClr val="000000"/>
              </a:buClr>
              <a:buSzPts val="9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13" name="Google Shape;13;g2efbfd2a8da_0_415"/>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marR="0" lvl="0" algn="ctr" rtl="0">
              <a:lnSpc>
                <a:spcPct val="100000"/>
              </a:lnSpc>
              <a:spcBef>
                <a:spcPts val="0"/>
              </a:spcBef>
              <a:spcAft>
                <a:spcPts val="0"/>
              </a:spcAft>
              <a:buClr>
                <a:srgbClr val="000000"/>
              </a:buClr>
              <a:buSzPts val="9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14" name="Google Shape;14;g2efbfd2a8da_0_415"/>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 id="2147483668" r:id="rId19"/>
    <p:sldLayoutId id="2147483669"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5A631-8628-4005-BE1F-7EABE729D49C}" type="datetimeFigureOut">
              <a:rPr lang="en-US" smtClean="0"/>
              <a:t>1/20/2026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DB82A-CBC0-4A27-A750-B1C985ECD81C}" type="slidenum">
              <a:rPr lang="en-US" smtClean="0"/>
              <a:t>‹#›</a:t>
            </a:fld>
            <a:endParaRPr lang="en-US" dirty="0"/>
          </a:p>
        </p:txBody>
      </p:sp>
    </p:spTree>
    <p:extLst>
      <p:ext uri="{BB962C8B-B14F-4D97-AF65-F5344CB8AC3E}">
        <p14:creationId xmlns:p14="http://schemas.microsoft.com/office/powerpoint/2010/main" val="377676723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hyperlink" Target="https://kboo.fm/media/57250-hot-press" TargetMode="Externa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8" Type="http://schemas.openxmlformats.org/officeDocument/2006/relationships/hyperlink" Target="https://doi.org/10.1371/journal.pone.0274974" TargetMode="External"/><Relationship Id="rId3" Type="http://schemas.openxmlformats.org/officeDocument/2006/relationships/image" Target="../media/image10.png"/><Relationship Id="rId7" Type="http://schemas.openxmlformats.org/officeDocument/2006/relationships/hyperlink" Target="https://www.hrsa.gov/womens-guidelin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cancer.org/cancer/types/cervical-cancer/detection-diagnosis-staging/cervical-cancer-screening-guidelines.html" TargetMode="External"/><Relationship Id="rId11" Type="http://schemas.openxmlformats.org/officeDocument/2006/relationships/hyperlink" Target="https://www.cdc.gov/hpv/vaccines/#cdc_vaccine_basics_get_vaccinated-why-getting-vaccinated-is-important" TargetMode="External"/><Relationship Id="rId5" Type="http://schemas.openxmlformats.org/officeDocument/2006/relationships/hyperlink" Target="https://www.uspreventiveservicestaskforce.org/uspstf/draft-update-summary/cervical-cancer-screening-adults-adolescents" TargetMode="External"/><Relationship Id="rId10" Type="http://schemas.openxmlformats.org/officeDocument/2006/relationships/hyperlink" Target="https://www.cdc.gov/mmwr/volumes/68/wr/mm6832a3.htm" TargetMode="External"/><Relationship Id="rId4" Type="http://schemas.openxmlformats.org/officeDocument/2006/relationships/hyperlink" Target="https://www.cdc.gov/cancer/dataviz" TargetMode="External"/><Relationship Id="rId9" Type="http://schemas.openxmlformats.org/officeDocument/2006/relationships/hyperlink" Target="https://doi.org/10.1007/s10900-017-0316-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2efbfd2a8da_0_844"/>
          <p:cNvPicPr preferRelativeResize="0"/>
          <p:nvPr/>
        </p:nvPicPr>
        <p:blipFill rotWithShape="1">
          <a:blip r:embed="rId3">
            <a:alphaModFix/>
          </a:blip>
          <a:srcRect/>
          <a:stretch/>
        </p:blipFill>
        <p:spPr>
          <a:xfrm>
            <a:off x="-17700" y="-5"/>
            <a:ext cx="12192000" cy="6858005"/>
          </a:xfrm>
          <a:prstGeom prst="rect">
            <a:avLst/>
          </a:prstGeom>
          <a:noFill/>
          <a:ln>
            <a:noFill/>
          </a:ln>
        </p:spPr>
      </p:pic>
      <p:sp>
        <p:nvSpPr>
          <p:cNvPr id="176" name="Google Shape;176;g2efbfd2a8da_0_844"/>
          <p:cNvSpPr txBox="1">
            <a:spLocks noGrp="1"/>
          </p:cNvSpPr>
          <p:nvPr>
            <p:ph type="body" idx="4294967295"/>
          </p:nvPr>
        </p:nvSpPr>
        <p:spPr>
          <a:xfrm>
            <a:off x="1101436" y="4240814"/>
            <a:ext cx="7012500" cy="716400"/>
          </a:xfrm>
          <a:prstGeom prst="rect">
            <a:avLst/>
          </a:prstGeom>
          <a:noFill/>
          <a:ln>
            <a:noFill/>
          </a:ln>
        </p:spPr>
        <p:txBody>
          <a:bodyPr spcFirstLastPara="1" wrap="square" lIns="91425" tIns="45700" rIns="91425" bIns="45700" anchor="t" anchorCtr="0">
            <a:normAutofit/>
          </a:bodyPr>
          <a:lstStyle/>
          <a:p>
            <a:pPr marL="95250" indent="0">
              <a:buNone/>
            </a:pPr>
            <a:r>
              <a:rPr lang="en-US" sz="2800" dirty="0" smtClean="0">
                <a:solidFill>
                  <a:schemeClr val="bg1"/>
                </a:solidFill>
              </a:rPr>
              <a:t>January 22, 2026 </a:t>
            </a:r>
            <a:r>
              <a:rPr lang="en-US" sz="2800" dirty="0">
                <a:solidFill>
                  <a:schemeClr val="bg1"/>
                </a:solidFill>
              </a:rPr>
              <a:t>| </a:t>
            </a:r>
            <a:r>
              <a:rPr lang="en-US" sz="2800" dirty="0" smtClean="0">
                <a:solidFill>
                  <a:schemeClr val="bg1"/>
                </a:solidFill>
              </a:rPr>
              <a:t>12pm </a:t>
            </a:r>
            <a:r>
              <a:rPr lang="en-US" sz="2800" dirty="0">
                <a:solidFill>
                  <a:schemeClr val="bg1"/>
                </a:solidFill>
              </a:rPr>
              <a:t>– </a:t>
            </a:r>
            <a:r>
              <a:rPr lang="en-US" sz="2800" dirty="0" smtClean="0">
                <a:solidFill>
                  <a:schemeClr val="bg1"/>
                </a:solidFill>
              </a:rPr>
              <a:t>1pm</a:t>
            </a:r>
            <a:endParaRPr lang="en-US" sz="2800" dirty="0">
              <a:solidFill>
                <a:schemeClr val="bg1"/>
              </a:solidFill>
            </a:endParaRPr>
          </a:p>
        </p:txBody>
      </p:sp>
      <p:sp>
        <p:nvSpPr>
          <p:cNvPr id="177" name="Google Shape;177;g2efbfd2a8da_0_844"/>
          <p:cNvSpPr txBox="1">
            <a:spLocks noGrp="1"/>
          </p:cNvSpPr>
          <p:nvPr>
            <p:ph type="body" idx="4294967295"/>
          </p:nvPr>
        </p:nvSpPr>
        <p:spPr>
          <a:xfrm>
            <a:off x="1101436" y="2888397"/>
            <a:ext cx="9471875" cy="1081200"/>
          </a:xfrm>
          <a:prstGeom prst="rect">
            <a:avLst/>
          </a:prstGeom>
          <a:noFill/>
          <a:ln>
            <a:noFill/>
          </a:ln>
        </p:spPr>
        <p:txBody>
          <a:bodyPr spcFirstLastPara="1" wrap="square" lIns="91425" tIns="45700" rIns="91425" bIns="45700" anchor="b" anchorCtr="0">
            <a:noAutofit/>
          </a:bodyPr>
          <a:lstStyle/>
          <a:p>
            <a:pPr marL="0" lvl="0" indent="0">
              <a:lnSpc>
                <a:spcPct val="90000"/>
              </a:lnSpc>
              <a:spcBef>
                <a:spcPts val="0"/>
              </a:spcBef>
              <a:buClr>
                <a:schemeClr val="lt1"/>
              </a:buClr>
              <a:buSzPts val="4800"/>
              <a:buNone/>
            </a:pPr>
            <a:r>
              <a:rPr lang="en-US" sz="4000" dirty="0">
                <a:solidFill>
                  <a:schemeClr val="bg1"/>
                </a:solidFill>
              </a:rPr>
              <a:t>E</a:t>
            </a:r>
            <a:r>
              <a:rPr lang="en-US" sz="4000" dirty="0" smtClean="0">
                <a:solidFill>
                  <a:schemeClr val="bg1"/>
                </a:solidFill>
              </a:rPr>
              <a:t>ducation </a:t>
            </a:r>
            <a:r>
              <a:rPr lang="en-US" sz="4000" dirty="0">
                <a:solidFill>
                  <a:schemeClr val="bg1"/>
                </a:solidFill>
              </a:rPr>
              <a:t>&amp; Training Webinar:</a:t>
            </a:r>
            <a:br>
              <a:rPr lang="en-US" sz="4000" dirty="0">
                <a:solidFill>
                  <a:schemeClr val="bg1"/>
                </a:solidFill>
              </a:rPr>
            </a:br>
            <a:r>
              <a:rPr lang="en-US" sz="4000" dirty="0" smtClean="0">
                <a:solidFill>
                  <a:schemeClr val="bg1"/>
                </a:solidFill>
              </a:rPr>
              <a:t>Cervical Health A</a:t>
            </a:r>
            <a:r>
              <a:rPr lang="en-US" sz="4000" dirty="0" smtClean="0">
                <a:solidFill>
                  <a:schemeClr val="lt1"/>
                </a:solidFill>
              </a:rPr>
              <a:t>wareness</a:t>
            </a:r>
            <a:endParaRPr lang="en-US" sz="4000" dirty="0">
              <a:solidFill>
                <a:schemeClr val="lt1"/>
              </a:solidFill>
            </a:endParaRPr>
          </a:p>
        </p:txBody>
      </p:sp>
      <p:sp>
        <p:nvSpPr>
          <p:cNvPr id="180" name="Google Shape;180;g2efbfd2a8da_0_844"/>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lt1"/>
                </a:solidFill>
              </a:rPr>
              <a:t>1</a:t>
            </a:fld>
            <a:endParaRPr sz="1400" dirty="0">
              <a:solidFill>
                <a:schemeClr val="l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F1485AF4-D8DE-294D-0C30-3AC6BA5D10A5}"/>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736A47DA-AF55-3BD9-0076-2A684E4C7FB0}"/>
              </a:ext>
            </a:extLst>
          </p:cNvPr>
          <p:cNvPicPr preferRelativeResize="0"/>
          <p:nvPr/>
        </p:nvPicPr>
        <p:blipFill>
          <a:blip r:embed="rId3">
            <a:alphaModFix/>
          </a:blip>
          <a:stretch>
            <a:fillRect/>
          </a:stretch>
        </p:blipFill>
        <p:spPr>
          <a:xfrm>
            <a:off x="-17692" y="0"/>
            <a:ext cx="12192000" cy="6858035"/>
          </a:xfrm>
          <a:prstGeom prst="rect">
            <a:avLst/>
          </a:prstGeom>
          <a:noFill/>
          <a:ln>
            <a:noFill/>
          </a:ln>
        </p:spPr>
      </p:pic>
      <p:sp>
        <p:nvSpPr>
          <p:cNvPr id="284" name="Google Shape;284;p6">
            <a:extLst>
              <a:ext uri="{FF2B5EF4-FFF2-40B4-BE49-F238E27FC236}">
                <a16:creationId xmlns:a16="http://schemas.microsoft.com/office/drawing/2014/main" id="{F54BCB82-2667-9AFC-DE88-B84DA7DFD463}"/>
              </a:ext>
            </a:extLst>
          </p:cNvPr>
          <p:cNvSpPr txBox="1">
            <a:spLocks noGrp="1"/>
          </p:cNvSpPr>
          <p:nvPr>
            <p:ph type="body" idx="1"/>
          </p:nvPr>
        </p:nvSpPr>
        <p:spPr>
          <a:xfrm>
            <a:off x="204216" y="1924050"/>
            <a:ext cx="3614928" cy="3970781"/>
          </a:xfrm>
          <a:prstGeom prst="rect">
            <a:avLst/>
          </a:prstGeom>
          <a:noFill/>
          <a:ln>
            <a:noFill/>
          </a:ln>
        </p:spPr>
        <p:txBody>
          <a:bodyPr spcFirstLastPara="1" wrap="square" lIns="91425" tIns="45700" rIns="91425" bIns="45700" anchor="t" anchorCtr="0">
            <a:normAutofit lnSpcReduction="10000"/>
          </a:bodyPr>
          <a:lstStyle/>
          <a:p>
            <a:pPr marL="635000" indent="-457200">
              <a:spcBef>
                <a:spcPts val="0"/>
              </a:spcBef>
              <a:buSzPts val="2800"/>
            </a:pPr>
            <a:r>
              <a:rPr lang="en-US" sz="2800" dirty="0">
                <a:solidFill>
                  <a:schemeClr val="tx1"/>
                </a:solidFill>
              </a:rPr>
              <a:t>Since 1999, there has been a consistent decline in the incidence of cervical cancer, except in 2021</a:t>
            </a:r>
          </a:p>
          <a:p>
            <a:pPr marL="1092200" lvl="1" indent="-457200">
              <a:spcBef>
                <a:spcPts val="0"/>
              </a:spcBef>
              <a:buSzPts val="2800"/>
            </a:pPr>
            <a:r>
              <a:rPr lang="en-US" sz="2600" dirty="0">
                <a:solidFill>
                  <a:schemeClr val="tx1"/>
                </a:solidFill>
              </a:rPr>
              <a:t>Cervical cancer screening rates were below pre-pandemic rates as recent as 2023</a:t>
            </a:r>
          </a:p>
          <a:p>
            <a:pPr marL="228600" lvl="0" indent="-50800" algn="l" rtl="0">
              <a:lnSpc>
                <a:spcPct val="90000"/>
              </a:lnSpc>
              <a:spcBef>
                <a:spcPts val="0"/>
              </a:spcBef>
              <a:spcAft>
                <a:spcPts val="0"/>
              </a:spcAft>
              <a:buClr>
                <a:schemeClr val="dk1"/>
              </a:buClr>
              <a:buSzPts val="2800"/>
              <a:buNone/>
            </a:pPr>
            <a:endParaRPr sz="2800" dirty="0">
              <a:solidFill>
                <a:schemeClr val="tx1"/>
              </a:solidFill>
            </a:endParaRPr>
          </a:p>
        </p:txBody>
      </p:sp>
      <p:sp>
        <p:nvSpPr>
          <p:cNvPr id="285" name="Google Shape;285;p6">
            <a:extLst>
              <a:ext uri="{FF2B5EF4-FFF2-40B4-BE49-F238E27FC236}">
                <a16:creationId xmlns:a16="http://schemas.microsoft.com/office/drawing/2014/main" id="{610E993E-8BB4-E9DE-0A17-9312E9D03B31}"/>
              </a:ext>
            </a:extLst>
          </p:cNvPr>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Autofit/>
          </a:bodyPr>
          <a:lstStyle/>
          <a:p>
            <a:pPr>
              <a:buSzPts val="4400"/>
            </a:pPr>
            <a:r>
              <a:rPr lang="en-US" sz="4000" dirty="0"/>
              <a:t>Trend in the Incidence of Cervical Cancer and Cancer Deaths</a:t>
            </a:r>
            <a:endParaRPr sz="4000" dirty="0"/>
          </a:p>
        </p:txBody>
      </p:sp>
      <p:sp>
        <p:nvSpPr>
          <p:cNvPr id="286" name="Google Shape;286;p6">
            <a:extLst>
              <a:ext uri="{FF2B5EF4-FFF2-40B4-BE49-F238E27FC236}">
                <a16:creationId xmlns:a16="http://schemas.microsoft.com/office/drawing/2014/main" id="{F4D5390C-9B05-9FD8-4BC0-F8E3AC59EB10}"/>
              </a:ext>
            </a:extLst>
          </p:cNvPr>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lt1"/>
                </a:solidFill>
              </a:rPr>
              <a:t>1/22/2026</a:t>
            </a:r>
            <a:endParaRPr sz="1400" dirty="0">
              <a:solidFill>
                <a:schemeClr val="lt1"/>
              </a:solidFill>
            </a:endParaRPr>
          </a:p>
        </p:txBody>
      </p:sp>
      <p:sp>
        <p:nvSpPr>
          <p:cNvPr id="287" name="Google Shape;287;p6">
            <a:extLst>
              <a:ext uri="{FF2B5EF4-FFF2-40B4-BE49-F238E27FC236}">
                <a16:creationId xmlns:a16="http://schemas.microsoft.com/office/drawing/2014/main" id="{9E5C6FC0-3E05-A1F8-8724-327474A00DCC}"/>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10</a:t>
            </a:fld>
            <a:endParaRPr sz="1400">
              <a:solidFill>
                <a:schemeClr val="lt1"/>
              </a:solidFill>
            </a:endParaRPr>
          </a:p>
        </p:txBody>
      </p:sp>
      <p:sp>
        <p:nvSpPr>
          <p:cNvPr id="288" name="Google Shape;288;p6">
            <a:extLst>
              <a:ext uri="{FF2B5EF4-FFF2-40B4-BE49-F238E27FC236}">
                <a16:creationId xmlns:a16="http://schemas.microsoft.com/office/drawing/2014/main" id="{E73B4432-F543-2855-3C77-D32A45E3ECB4}"/>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dirty="0" smtClean="0">
                <a:solidFill>
                  <a:schemeClr val="lt1"/>
                </a:solidFill>
              </a:rPr>
              <a:t>Wellness Webinar</a:t>
            </a:r>
            <a:endParaRPr sz="1400" dirty="0">
              <a:solidFill>
                <a:schemeClr val="lt1"/>
              </a:solidFill>
            </a:endParaRPr>
          </a:p>
        </p:txBody>
      </p:sp>
      <p:sp>
        <p:nvSpPr>
          <p:cNvPr id="3" name="TextBox 2">
            <a:extLst>
              <a:ext uri="{FF2B5EF4-FFF2-40B4-BE49-F238E27FC236}">
                <a16:creationId xmlns:a16="http://schemas.microsoft.com/office/drawing/2014/main" id="{BDF2456E-7FCA-A08B-3418-6FF760F00AFE}"/>
              </a:ext>
            </a:extLst>
          </p:cNvPr>
          <p:cNvSpPr txBox="1"/>
          <p:nvPr/>
        </p:nvSpPr>
        <p:spPr>
          <a:xfrm>
            <a:off x="195786" y="6009936"/>
            <a:ext cx="4709160" cy="307777"/>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Source U.S. Cancer Statistics Working Group, June 2025 </a:t>
            </a:r>
          </a:p>
        </p:txBody>
      </p:sp>
      <p:pic>
        <p:nvPicPr>
          <p:cNvPr id="2" name="Image 0">
            <a:extLst>
              <a:ext uri="{FF2B5EF4-FFF2-40B4-BE49-F238E27FC236}">
                <a16:creationId xmlns:a16="http://schemas.microsoft.com/office/drawing/2014/main" id="{E639ADC8-C352-DA49-10B2-58988DF38EB2}"/>
              </a:ext>
            </a:extLst>
          </p:cNvPr>
          <p:cNvPicPr>
            <a:picLocks noChangeAspect="1"/>
          </p:cNvPicPr>
          <p:nvPr/>
        </p:nvPicPr>
        <p:blipFill>
          <a:blip r:embed="rId4"/>
          <a:stretch>
            <a:fillRect/>
          </a:stretch>
        </p:blipFill>
        <p:spPr>
          <a:xfrm>
            <a:off x="5129702" y="1279859"/>
            <a:ext cx="5734048" cy="2548466"/>
          </a:xfrm>
          <a:prstGeom prst="rect">
            <a:avLst/>
          </a:prstGeom>
        </p:spPr>
      </p:pic>
      <p:pic>
        <p:nvPicPr>
          <p:cNvPr id="4" name="Image 0">
            <a:extLst>
              <a:ext uri="{FF2B5EF4-FFF2-40B4-BE49-F238E27FC236}">
                <a16:creationId xmlns:a16="http://schemas.microsoft.com/office/drawing/2014/main" id="{D77040E8-87A1-5058-8333-71E28F59128D}"/>
              </a:ext>
            </a:extLst>
          </p:cNvPr>
          <p:cNvPicPr>
            <a:picLocks noChangeAspect="1"/>
          </p:cNvPicPr>
          <p:nvPr/>
        </p:nvPicPr>
        <p:blipFill>
          <a:blip r:embed="rId5"/>
          <a:stretch>
            <a:fillRect/>
          </a:stretch>
        </p:blipFill>
        <p:spPr>
          <a:xfrm>
            <a:off x="5174481" y="3844169"/>
            <a:ext cx="5734048" cy="2548466"/>
          </a:xfrm>
          <a:prstGeom prst="rect">
            <a:avLst/>
          </a:prstGeom>
        </p:spPr>
      </p:pic>
    </p:spTree>
    <p:extLst>
      <p:ext uri="{BB962C8B-B14F-4D97-AF65-F5344CB8AC3E}">
        <p14:creationId xmlns:p14="http://schemas.microsoft.com/office/powerpoint/2010/main" val="2941572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26EFE-52CB-8D5B-EA1C-157DC551CD55}"/>
              </a:ext>
            </a:extLst>
          </p:cNvPr>
          <p:cNvSpPr>
            <a:spLocks noGrp="1"/>
          </p:cNvSpPr>
          <p:nvPr>
            <p:ph type="title"/>
          </p:nvPr>
        </p:nvSpPr>
        <p:spPr>
          <a:xfrm>
            <a:off x="266700" y="61555"/>
            <a:ext cx="4707671" cy="1225650"/>
          </a:xfrm>
        </p:spPr>
        <p:txBody>
          <a:bodyPr anchor="b">
            <a:normAutofit/>
          </a:bodyPr>
          <a:lstStyle/>
          <a:p>
            <a:pPr algn="l"/>
            <a:r>
              <a:rPr lang="en-US" sz="4000" dirty="0"/>
              <a:t>What We Know…</a:t>
            </a:r>
          </a:p>
        </p:txBody>
      </p:sp>
      <p:sp>
        <p:nvSpPr>
          <p:cNvPr id="3" name="Content Placeholder 2">
            <a:extLst>
              <a:ext uri="{FF2B5EF4-FFF2-40B4-BE49-F238E27FC236}">
                <a16:creationId xmlns:a16="http://schemas.microsoft.com/office/drawing/2014/main" id="{CDA3E1F5-86D6-B6BE-2007-955E612C3326}"/>
              </a:ext>
            </a:extLst>
          </p:cNvPr>
          <p:cNvSpPr>
            <a:spLocks noGrp="1"/>
          </p:cNvSpPr>
          <p:nvPr>
            <p:ph idx="1"/>
          </p:nvPr>
        </p:nvSpPr>
        <p:spPr>
          <a:xfrm>
            <a:off x="266700" y="1419225"/>
            <a:ext cx="5942075" cy="4990054"/>
          </a:xfrm>
        </p:spPr>
        <p:txBody>
          <a:bodyPr>
            <a:normAutofit/>
          </a:bodyPr>
          <a:lstStyle/>
          <a:p>
            <a:r>
              <a:rPr lang="en-US" sz="2400" dirty="0">
                <a:solidFill>
                  <a:schemeClr val="tx1"/>
                </a:solidFill>
              </a:rPr>
              <a:t>Nearly all cervical cancer is caused by high-risk Human Papilloma Virus</a:t>
            </a:r>
          </a:p>
          <a:p>
            <a:pPr lvl="1"/>
            <a:r>
              <a:rPr lang="en-US" sz="2400" b="1" dirty="0">
                <a:solidFill>
                  <a:schemeClr val="tx1"/>
                </a:solidFill>
              </a:rPr>
              <a:t>1979 </a:t>
            </a:r>
            <a:r>
              <a:rPr lang="en-US" sz="2400" dirty="0">
                <a:solidFill>
                  <a:schemeClr val="tx1"/>
                </a:solidFill>
              </a:rPr>
              <a:t>– isolated HPV-6 and the link to genital warts</a:t>
            </a:r>
          </a:p>
          <a:p>
            <a:pPr lvl="1"/>
            <a:r>
              <a:rPr lang="en-US" sz="2400" b="1" dirty="0">
                <a:solidFill>
                  <a:schemeClr val="tx1"/>
                </a:solidFill>
              </a:rPr>
              <a:t>1983, 1984 </a:t>
            </a:r>
            <a:r>
              <a:rPr lang="en-US" sz="2400" dirty="0">
                <a:solidFill>
                  <a:schemeClr val="tx1"/>
                </a:solidFill>
              </a:rPr>
              <a:t>– isolated HPV-16 and HPV-18 to be responsible for 70% of cervical cancers</a:t>
            </a:r>
          </a:p>
          <a:p>
            <a:pPr lvl="1"/>
            <a:r>
              <a:rPr lang="en-US" sz="2400" b="1" dirty="0">
                <a:solidFill>
                  <a:schemeClr val="tx1"/>
                </a:solidFill>
              </a:rPr>
              <a:t>1995 </a:t>
            </a:r>
            <a:r>
              <a:rPr lang="en-US" sz="2400" dirty="0">
                <a:solidFill>
                  <a:schemeClr val="tx1"/>
                </a:solidFill>
              </a:rPr>
              <a:t>– the International Biological Study on Cervical Cancer studied cervical cancer samples from 22 countries – 93% could be linked to HPV</a:t>
            </a:r>
          </a:p>
          <a:p>
            <a:pPr lvl="1"/>
            <a:r>
              <a:rPr lang="en-US" sz="2400" b="1" dirty="0">
                <a:solidFill>
                  <a:schemeClr val="tx1"/>
                </a:solidFill>
              </a:rPr>
              <a:t>1999</a:t>
            </a:r>
            <a:r>
              <a:rPr lang="en-US" sz="2400" dirty="0">
                <a:solidFill>
                  <a:schemeClr val="tx1"/>
                </a:solidFill>
              </a:rPr>
              <a:t> – samples retested – 99.7% could be linked to HPV</a:t>
            </a:r>
          </a:p>
          <a:p>
            <a:pPr lvl="1"/>
            <a:endParaRPr lang="en-US" sz="1700" dirty="0">
              <a:solidFill>
                <a:schemeClr val="tx1"/>
              </a:solidFill>
            </a:endParaRPr>
          </a:p>
        </p:txBody>
      </p:sp>
      <p:pic>
        <p:nvPicPr>
          <p:cNvPr id="4" name="Picture 3" descr="A person in a suit and tie&#10;&#10;Description automatically generated">
            <a:extLst>
              <a:ext uri="{FF2B5EF4-FFF2-40B4-BE49-F238E27FC236}">
                <a16:creationId xmlns:a16="http://schemas.microsoft.com/office/drawing/2014/main" id="{E49BB1EC-8C9D-8BC3-C2C7-145D5F83F4A9}"/>
              </a:ext>
            </a:extLst>
          </p:cNvPr>
          <p:cNvPicPr>
            <a:picLocks noChangeAspect="1"/>
          </p:cNvPicPr>
          <p:nvPr/>
        </p:nvPicPr>
        <p:blipFill rotWithShape="1">
          <a:blip r:embed="rId3">
            <a:extLst>
              <a:ext uri="{28A0092B-C50C-407E-A947-70E740481C1C}">
                <a14:useLocalDpi xmlns:a14="http://schemas.microsoft.com/office/drawing/2010/main" val="0"/>
              </a:ext>
            </a:extLst>
          </a:blip>
          <a:srcRect r="-3" b="9228"/>
          <a:stretch/>
        </p:blipFill>
        <p:spPr>
          <a:xfrm>
            <a:off x="6525453" y="10"/>
            <a:ext cx="5666547" cy="6857990"/>
          </a:xfrm>
          <a:prstGeom prst="rect">
            <a:avLst/>
          </a:prstGeom>
        </p:spPr>
      </p:pic>
      <p:sp>
        <p:nvSpPr>
          <p:cNvPr id="5" name="TextBox 4">
            <a:extLst>
              <a:ext uri="{FF2B5EF4-FFF2-40B4-BE49-F238E27FC236}">
                <a16:creationId xmlns:a16="http://schemas.microsoft.com/office/drawing/2014/main" id="{0CA2A56E-7800-D979-86ED-A37F7B48E7B6}"/>
              </a:ext>
            </a:extLst>
          </p:cNvPr>
          <p:cNvSpPr txBox="1"/>
          <p:nvPr/>
        </p:nvSpPr>
        <p:spPr>
          <a:xfrm>
            <a:off x="4258002" y="6488668"/>
            <a:ext cx="2575737" cy="307777"/>
          </a:xfrm>
          <a:prstGeom prst="rect">
            <a:avLst/>
          </a:prstGeom>
          <a:noFill/>
        </p:spPr>
        <p:txBody>
          <a:bodyPr wrap="square" rtlCol="0">
            <a:spAutoFit/>
          </a:bodyPr>
          <a:lstStyle/>
          <a:p>
            <a:pPr algn="ctr">
              <a:spcAft>
                <a:spcPts val="600"/>
              </a:spcAft>
            </a:pPr>
            <a:r>
              <a:rPr lang="en-US" dirty="0">
                <a:solidFill>
                  <a:schemeClr val="tx1"/>
                </a:solidFill>
              </a:rPr>
              <a:t>Harald </a:t>
            </a:r>
            <a:r>
              <a:rPr lang="en-US" dirty="0" err="1">
                <a:solidFill>
                  <a:schemeClr val="tx1"/>
                </a:solidFill>
              </a:rPr>
              <a:t>zur</a:t>
            </a:r>
            <a:r>
              <a:rPr lang="en-US" dirty="0">
                <a:solidFill>
                  <a:schemeClr val="tx1"/>
                </a:solidFill>
              </a:rPr>
              <a:t> Hausen</a:t>
            </a:r>
          </a:p>
        </p:txBody>
      </p:sp>
    </p:spTree>
    <p:extLst>
      <p:ext uri="{BB962C8B-B14F-4D97-AF65-F5344CB8AC3E}">
        <p14:creationId xmlns:p14="http://schemas.microsoft.com/office/powerpoint/2010/main" val="109438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1D1A8111-9D41-6FCE-2CAE-FFF517727CB4}"/>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F3CEE0EF-3BC9-E824-3F09-1FEFE7568739}"/>
              </a:ext>
            </a:extLst>
          </p:cNvPr>
          <p:cNvPicPr preferRelativeResize="0"/>
          <p:nvPr/>
        </p:nvPicPr>
        <p:blipFill>
          <a:blip r:embed="rId3">
            <a:alphaModFix/>
          </a:blip>
          <a:stretch>
            <a:fillRect/>
          </a:stretch>
        </p:blipFill>
        <p:spPr>
          <a:xfrm>
            <a:off x="0" y="-6"/>
            <a:ext cx="12192000" cy="6858035"/>
          </a:xfrm>
          <a:prstGeom prst="rect">
            <a:avLst/>
          </a:prstGeom>
          <a:noFill/>
          <a:ln>
            <a:noFill/>
          </a:ln>
        </p:spPr>
      </p:pic>
      <p:sp>
        <p:nvSpPr>
          <p:cNvPr id="285" name="Google Shape;285;p6">
            <a:extLst>
              <a:ext uri="{FF2B5EF4-FFF2-40B4-BE49-F238E27FC236}">
                <a16:creationId xmlns:a16="http://schemas.microsoft.com/office/drawing/2014/main" id="{B22FABAC-8344-C675-D679-85E0157EA4B6}"/>
              </a:ext>
            </a:extLst>
          </p:cNvPr>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lvl="0">
              <a:lnSpc>
                <a:spcPct val="100000"/>
              </a:lnSpc>
              <a:buClr>
                <a:schemeClr val="dk1"/>
              </a:buClr>
              <a:buSzPts val="1200"/>
            </a:pPr>
            <a:r>
              <a:rPr lang="en-US" sz="4000" dirty="0"/>
              <a:t>The Pathway for Eliminating Cervical Cancer</a:t>
            </a:r>
            <a:endParaRPr sz="4000" dirty="0"/>
          </a:p>
        </p:txBody>
      </p:sp>
      <p:sp>
        <p:nvSpPr>
          <p:cNvPr id="286" name="Google Shape;286;p6">
            <a:extLst>
              <a:ext uri="{FF2B5EF4-FFF2-40B4-BE49-F238E27FC236}">
                <a16:creationId xmlns:a16="http://schemas.microsoft.com/office/drawing/2014/main" id="{C00C88EC-C3E0-0E97-60A4-50FD3663BA08}"/>
              </a:ext>
            </a:extLst>
          </p:cNvPr>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lt1"/>
                </a:solidFill>
              </a:rPr>
              <a:t>1/22/2026</a:t>
            </a:r>
            <a:endParaRPr sz="1400" dirty="0">
              <a:solidFill>
                <a:schemeClr val="lt1"/>
              </a:solidFill>
            </a:endParaRPr>
          </a:p>
        </p:txBody>
      </p:sp>
      <p:sp>
        <p:nvSpPr>
          <p:cNvPr id="287" name="Google Shape;287;p6">
            <a:extLst>
              <a:ext uri="{FF2B5EF4-FFF2-40B4-BE49-F238E27FC236}">
                <a16:creationId xmlns:a16="http://schemas.microsoft.com/office/drawing/2014/main" id="{75663BBD-DA9E-BC27-9F35-A7452B1D2740}"/>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12</a:t>
            </a:fld>
            <a:endParaRPr sz="1400">
              <a:solidFill>
                <a:schemeClr val="lt1"/>
              </a:solidFill>
            </a:endParaRPr>
          </a:p>
        </p:txBody>
      </p:sp>
      <p:sp>
        <p:nvSpPr>
          <p:cNvPr id="288" name="Google Shape;288;p6">
            <a:extLst>
              <a:ext uri="{FF2B5EF4-FFF2-40B4-BE49-F238E27FC236}">
                <a16:creationId xmlns:a16="http://schemas.microsoft.com/office/drawing/2014/main" id="{85237D35-FE9F-FD73-B900-B48FD74FCBD8}"/>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dirty="0">
                <a:solidFill>
                  <a:schemeClr val="lt1"/>
                </a:solidFill>
              </a:rPr>
              <a:t>W</a:t>
            </a:r>
            <a:r>
              <a:rPr lang="en-US" sz="1400" dirty="0" smtClean="0">
                <a:solidFill>
                  <a:schemeClr val="lt1"/>
                </a:solidFill>
              </a:rPr>
              <a:t>ellness Webinar</a:t>
            </a:r>
            <a:endParaRPr sz="1400" dirty="0">
              <a:solidFill>
                <a:schemeClr val="lt1"/>
              </a:solidFill>
            </a:endParaRPr>
          </a:p>
        </p:txBody>
      </p:sp>
      <p:graphicFrame>
        <p:nvGraphicFramePr>
          <p:cNvPr id="4" name="Diagram 3">
            <a:extLst>
              <a:ext uri="{FF2B5EF4-FFF2-40B4-BE49-F238E27FC236}">
                <a16:creationId xmlns:a16="http://schemas.microsoft.com/office/drawing/2014/main" id="{5017B990-E19F-8497-C5DE-9FDDA58C7DCD}"/>
              </a:ext>
            </a:extLst>
          </p:cNvPr>
          <p:cNvGraphicFramePr/>
          <p:nvPr>
            <p:extLst/>
          </p:nvPr>
        </p:nvGraphicFramePr>
        <p:xfrm>
          <a:off x="2112264" y="1588949"/>
          <a:ext cx="7599680" cy="45381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9898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75D5D2E9-9C8A-1ED7-4F3A-D5C9171D4AA1}"/>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904C3684-4AFE-5A3A-2010-7602A37D1DA4}"/>
              </a:ext>
            </a:extLst>
          </p:cNvPr>
          <p:cNvPicPr preferRelativeResize="0"/>
          <p:nvPr/>
        </p:nvPicPr>
        <p:blipFill>
          <a:blip r:embed="rId3">
            <a:alphaModFix/>
          </a:blip>
          <a:stretch>
            <a:fillRect/>
          </a:stretch>
        </p:blipFill>
        <p:spPr>
          <a:xfrm>
            <a:off x="0" y="-6"/>
            <a:ext cx="12192000" cy="6858035"/>
          </a:xfrm>
          <a:prstGeom prst="rect">
            <a:avLst/>
          </a:prstGeom>
          <a:noFill/>
          <a:ln>
            <a:noFill/>
          </a:ln>
        </p:spPr>
      </p:pic>
      <p:sp>
        <p:nvSpPr>
          <p:cNvPr id="285" name="Google Shape;285;p6">
            <a:extLst>
              <a:ext uri="{FF2B5EF4-FFF2-40B4-BE49-F238E27FC236}">
                <a16:creationId xmlns:a16="http://schemas.microsoft.com/office/drawing/2014/main" id="{35060496-6A0B-5B09-DC95-3C3E9EF284AA}"/>
              </a:ext>
            </a:extLst>
          </p:cNvPr>
          <p:cNvSpPr txBox="1">
            <a:spLocks noGrp="1"/>
          </p:cNvSpPr>
          <p:nvPr>
            <p:ph type="title"/>
          </p:nvPr>
        </p:nvSpPr>
        <p:spPr>
          <a:xfrm>
            <a:off x="838200" y="652817"/>
            <a:ext cx="10515600" cy="1097882"/>
          </a:xfrm>
          <a:prstGeom prst="rect">
            <a:avLst/>
          </a:prstGeom>
          <a:noFill/>
          <a:ln>
            <a:noFill/>
          </a:ln>
        </p:spPr>
        <p:txBody>
          <a:bodyPr spcFirstLastPara="1" wrap="square" lIns="91425" tIns="45700" rIns="91425" bIns="45700" anchor="ctr" anchorCtr="0">
            <a:noAutofit/>
          </a:bodyPr>
          <a:lstStyle/>
          <a:p>
            <a:pPr lvl="0">
              <a:buSzPts val="4400"/>
            </a:pPr>
            <a:r>
              <a:rPr lang="en-US" sz="4000" dirty="0"/>
              <a:t>Cervical Cancer Screening Recommendations: </a:t>
            </a:r>
            <a:br>
              <a:rPr lang="en-US" sz="4000" dirty="0"/>
            </a:br>
            <a:endParaRPr sz="4000" dirty="0"/>
          </a:p>
        </p:txBody>
      </p:sp>
      <p:sp>
        <p:nvSpPr>
          <p:cNvPr id="286" name="Google Shape;286;p6">
            <a:extLst>
              <a:ext uri="{FF2B5EF4-FFF2-40B4-BE49-F238E27FC236}">
                <a16:creationId xmlns:a16="http://schemas.microsoft.com/office/drawing/2014/main" id="{B61A0336-21E7-0CAA-9AEB-1D14297B8D64}"/>
              </a:ext>
            </a:extLst>
          </p:cNvPr>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lt1"/>
                </a:solidFill>
              </a:rPr>
              <a:t>1/22/2026</a:t>
            </a:r>
            <a:endParaRPr sz="1400" dirty="0">
              <a:solidFill>
                <a:schemeClr val="lt1"/>
              </a:solidFill>
            </a:endParaRPr>
          </a:p>
        </p:txBody>
      </p:sp>
      <p:sp>
        <p:nvSpPr>
          <p:cNvPr id="287" name="Google Shape;287;p6">
            <a:extLst>
              <a:ext uri="{FF2B5EF4-FFF2-40B4-BE49-F238E27FC236}">
                <a16:creationId xmlns:a16="http://schemas.microsoft.com/office/drawing/2014/main" id="{E774FD84-35D9-586D-8F68-BFDF0250D852}"/>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13</a:t>
            </a:fld>
            <a:endParaRPr sz="1400">
              <a:solidFill>
                <a:schemeClr val="lt1"/>
              </a:solidFill>
            </a:endParaRPr>
          </a:p>
        </p:txBody>
      </p:sp>
      <p:sp>
        <p:nvSpPr>
          <p:cNvPr id="288" name="Google Shape;288;p6">
            <a:extLst>
              <a:ext uri="{FF2B5EF4-FFF2-40B4-BE49-F238E27FC236}">
                <a16:creationId xmlns:a16="http://schemas.microsoft.com/office/drawing/2014/main" id="{2907FDA5-EB20-0A5D-CAED-8EA87F0D4226}"/>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dirty="0" smtClean="0">
                <a:solidFill>
                  <a:schemeClr val="lt1"/>
                </a:solidFill>
              </a:rPr>
              <a:t>Wellness Webinar</a:t>
            </a:r>
            <a:endParaRPr sz="1400" dirty="0">
              <a:solidFill>
                <a:schemeClr val="lt1"/>
              </a:solidFill>
            </a:endParaRPr>
          </a:p>
        </p:txBody>
      </p:sp>
      <p:graphicFrame>
        <p:nvGraphicFramePr>
          <p:cNvPr id="4" name="Diagram 3">
            <a:extLst>
              <a:ext uri="{FF2B5EF4-FFF2-40B4-BE49-F238E27FC236}">
                <a16:creationId xmlns:a16="http://schemas.microsoft.com/office/drawing/2014/main" id="{B0BA3248-738F-EFA3-0641-C7A760C8BA40}"/>
              </a:ext>
            </a:extLst>
          </p:cNvPr>
          <p:cNvGraphicFramePr/>
          <p:nvPr>
            <p:extLst/>
          </p:nvPr>
        </p:nvGraphicFramePr>
        <p:xfrm>
          <a:off x="254372" y="2048594"/>
          <a:ext cx="5652652" cy="4245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C36D61BC-00AE-742F-F495-6C207202A4D9}"/>
              </a:ext>
            </a:extLst>
          </p:cNvPr>
          <p:cNvSpPr txBox="1"/>
          <p:nvPr/>
        </p:nvSpPr>
        <p:spPr>
          <a:xfrm>
            <a:off x="254372" y="1341498"/>
            <a:ext cx="5967984" cy="769441"/>
          </a:xfrm>
          <a:prstGeom prst="rect">
            <a:avLst/>
          </a:prstGeom>
          <a:noFill/>
        </p:spPr>
        <p:txBody>
          <a:bodyPr wrap="square" rtlCol="0">
            <a:spAutoFit/>
          </a:bodyPr>
          <a:lstStyle/>
          <a:p>
            <a:r>
              <a:rPr lang="en-US" sz="2200" b="1" dirty="0"/>
              <a:t>US Preventive Task Force Recommendations</a:t>
            </a:r>
          </a:p>
        </p:txBody>
      </p:sp>
      <p:graphicFrame>
        <p:nvGraphicFramePr>
          <p:cNvPr id="11" name="Diagram 10">
            <a:extLst>
              <a:ext uri="{FF2B5EF4-FFF2-40B4-BE49-F238E27FC236}">
                <a16:creationId xmlns:a16="http://schemas.microsoft.com/office/drawing/2014/main" id="{59B8A3EE-F669-525B-C03F-3A23723FF7CF}"/>
              </a:ext>
            </a:extLst>
          </p:cNvPr>
          <p:cNvGraphicFramePr/>
          <p:nvPr>
            <p:extLst/>
          </p:nvPr>
        </p:nvGraphicFramePr>
        <p:xfrm>
          <a:off x="6381682" y="2048594"/>
          <a:ext cx="5652652" cy="42451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TextBox 11">
            <a:extLst>
              <a:ext uri="{FF2B5EF4-FFF2-40B4-BE49-F238E27FC236}">
                <a16:creationId xmlns:a16="http://schemas.microsoft.com/office/drawing/2014/main" id="{3EDE7403-38A9-C523-46C0-F8F7C798EFF8}"/>
              </a:ext>
            </a:extLst>
          </p:cNvPr>
          <p:cNvSpPr txBox="1"/>
          <p:nvPr/>
        </p:nvSpPr>
        <p:spPr>
          <a:xfrm>
            <a:off x="6381682" y="1341498"/>
            <a:ext cx="5967984" cy="430887"/>
          </a:xfrm>
          <a:prstGeom prst="rect">
            <a:avLst/>
          </a:prstGeom>
          <a:noFill/>
        </p:spPr>
        <p:txBody>
          <a:bodyPr wrap="square" rtlCol="0">
            <a:spAutoFit/>
          </a:bodyPr>
          <a:lstStyle/>
          <a:p>
            <a:r>
              <a:rPr lang="en-US" sz="2200" b="1" dirty="0"/>
              <a:t>American Cancer Society</a:t>
            </a:r>
          </a:p>
        </p:txBody>
      </p:sp>
      <p:pic>
        <p:nvPicPr>
          <p:cNvPr id="14" name="Picture 13" descr="A red stamp with text&#10;&#10;AI-generated content may be incorrect.">
            <a:extLst>
              <a:ext uri="{FF2B5EF4-FFF2-40B4-BE49-F238E27FC236}">
                <a16:creationId xmlns:a16="http://schemas.microsoft.com/office/drawing/2014/main" id="{ECAF4FAE-3D53-4ADF-38C5-70192AC2A39F}"/>
              </a:ext>
            </a:extLst>
          </p:cNvPr>
          <p:cNvPicPr>
            <a:picLocks noChangeAspect="1"/>
          </p:cNvPicPr>
          <p:nvPr/>
        </p:nvPicPr>
        <p:blipFill>
          <a:blip r:embed="rId14">
            <a:extLst>
              <a:ext uri="{837473B0-CC2E-450A-ABE3-18F120FF3D39}">
                <a1611:picAttrSrcUrl xmlns="" xmlns:a1611="http://schemas.microsoft.com/office/drawing/2016/11/main" r:id="rId15"/>
              </a:ext>
            </a:extLst>
          </a:blip>
          <a:stretch>
            <a:fillRect/>
          </a:stretch>
        </p:blipFill>
        <p:spPr>
          <a:xfrm>
            <a:off x="3268119" y="1851518"/>
            <a:ext cx="5277810" cy="3008352"/>
          </a:xfrm>
          <a:prstGeom prst="rect">
            <a:avLst/>
          </a:prstGeom>
          <a:solidFill>
            <a:schemeClr val="bg1">
              <a:alpha val="0"/>
            </a:schemeClr>
          </a:solidFill>
        </p:spPr>
      </p:pic>
    </p:spTree>
    <p:extLst>
      <p:ext uri="{BB962C8B-B14F-4D97-AF65-F5344CB8AC3E}">
        <p14:creationId xmlns:p14="http://schemas.microsoft.com/office/powerpoint/2010/main" val="351411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9F8F4A7B-8423-F366-E909-A9664FE6E164}"/>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E785C082-AED7-7808-958F-17B339B52B69}"/>
              </a:ext>
            </a:extLst>
          </p:cNvPr>
          <p:cNvPicPr preferRelativeResize="0"/>
          <p:nvPr/>
        </p:nvPicPr>
        <p:blipFill>
          <a:blip r:embed="rId3">
            <a:alphaModFix/>
          </a:blip>
          <a:stretch>
            <a:fillRect/>
          </a:stretch>
        </p:blipFill>
        <p:spPr>
          <a:xfrm>
            <a:off x="0" y="-6"/>
            <a:ext cx="12192000" cy="6858035"/>
          </a:xfrm>
          <a:prstGeom prst="rect">
            <a:avLst/>
          </a:prstGeom>
          <a:noFill/>
          <a:ln>
            <a:noFill/>
          </a:ln>
        </p:spPr>
      </p:pic>
      <p:sp>
        <p:nvSpPr>
          <p:cNvPr id="284" name="Google Shape;284;p6">
            <a:extLst>
              <a:ext uri="{FF2B5EF4-FFF2-40B4-BE49-F238E27FC236}">
                <a16:creationId xmlns:a16="http://schemas.microsoft.com/office/drawing/2014/main" id="{9C1267D9-8FBC-C3A9-64FD-52D6C3CFB148}"/>
              </a:ext>
            </a:extLst>
          </p:cNvPr>
          <p:cNvSpPr txBox="1">
            <a:spLocks noGrp="1"/>
          </p:cNvSpPr>
          <p:nvPr>
            <p:ph type="body" idx="1"/>
          </p:nvPr>
        </p:nvSpPr>
        <p:spPr>
          <a:xfrm>
            <a:off x="838200" y="2414016"/>
            <a:ext cx="10515600" cy="3488330"/>
          </a:xfrm>
          <a:prstGeom prst="rect">
            <a:avLst/>
          </a:prstGeom>
          <a:noFill/>
          <a:ln>
            <a:noFill/>
          </a:ln>
        </p:spPr>
        <p:txBody>
          <a:bodyPr spcFirstLastPara="1" wrap="square" lIns="91425" tIns="45700" rIns="91425" bIns="45700" anchor="t" anchorCtr="0">
            <a:normAutofit/>
          </a:bodyPr>
          <a:lstStyle/>
          <a:p>
            <a:pPr marL="635000" indent="-457200">
              <a:spcBef>
                <a:spcPts val="0"/>
              </a:spcBef>
              <a:buSzPts val="2800"/>
            </a:pPr>
            <a:r>
              <a:rPr lang="en-US" sz="2800" dirty="0">
                <a:solidFill>
                  <a:schemeClr val="tx1"/>
                </a:solidFill>
              </a:rPr>
              <a:t>Patient-collected </a:t>
            </a:r>
            <a:r>
              <a:rPr lang="en-US" sz="2800" dirty="0" err="1">
                <a:solidFill>
                  <a:schemeClr val="tx1"/>
                </a:solidFill>
              </a:rPr>
              <a:t>hrHPV</a:t>
            </a:r>
            <a:r>
              <a:rPr lang="en-US" sz="2800" dirty="0">
                <a:solidFill>
                  <a:schemeClr val="tx1"/>
                </a:solidFill>
              </a:rPr>
              <a:t> testing is an appropriate method and should be offered as an option for cervical cancer screening in women aged 30 to 65 years at </a:t>
            </a:r>
            <a:r>
              <a:rPr lang="en-US" sz="2800" u="sng" dirty="0">
                <a:solidFill>
                  <a:schemeClr val="tx1"/>
                </a:solidFill>
              </a:rPr>
              <a:t>average risk</a:t>
            </a:r>
            <a:r>
              <a:rPr lang="en-US" sz="2800" dirty="0">
                <a:solidFill>
                  <a:schemeClr val="tx1"/>
                </a:solidFill>
              </a:rPr>
              <a:t>.</a:t>
            </a:r>
          </a:p>
          <a:p>
            <a:pPr marL="1092200" lvl="1" indent="-457200">
              <a:spcBef>
                <a:spcPts val="0"/>
              </a:spcBef>
              <a:buSzPts val="2800"/>
            </a:pPr>
            <a:r>
              <a:rPr lang="en-US" sz="2600" dirty="0">
                <a:solidFill>
                  <a:schemeClr val="tx1"/>
                </a:solidFill>
              </a:rPr>
              <a:t>Recommendation was based on the Enduring Consensus Cervical Cancer Screening and Management Guidelines Committee</a:t>
            </a:r>
          </a:p>
          <a:p>
            <a:pPr marL="635000" lvl="1" indent="0">
              <a:spcBef>
                <a:spcPts val="0"/>
              </a:spcBef>
              <a:buSzPts val="2800"/>
              <a:buNone/>
            </a:pPr>
            <a:endParaRPr lang="en-US" sz="2600" dirty="0">
              <a:solidFill>
                <a:schemeClr val="tx1"/>
              </a:solidFill>
            </a:endParaRPr>
          </a:p>
          <a:p>
            <a:pPr marL="228600" lvl="0" indent="-50800" algn="l" rtl="0">
              <a:lnSpc>
                <a:spcPct val="90000"/>
              </a:lnSpc>
              <a:spcBef>
                <a:spcPts val="0"/>
              </a:spcBef>
              <a:spcAft>
                <a:spcPts val="0"/>
              </a:spcAft>
              <a:buClr>
                <a:schemeClr val="dk1"/>
              </a:buClr>
              <a:buSzPts val="2800"/>
              <a:buNone/>
            </a:pPr>
            <a:endParaRPr sz="2800" dirty="0">
              <a:solidFill>
                <a:schemeClr val="tx1"/>
              </a:solidFill>
            </a:endParaRPr>
          </a:p>
        </p:txBody>
      </p:sp>
      <p:sp>
        <p:nvSpPr>
          <p:cNvPr id="285" name="Google Shape;285;p6">
            <a:extLst>
              <a:ext uri="{FF2B5EF4-FFF2-40B4-BE49-F238E27FC236}">
                <a16:creationId xmlns:a16="http://schemas.microsoft.com/office/drawing/2014/main" id="{9C7A6D55-8CA1-1A46-6691-187A590B1E3D}"/>
              </a:ext>
            </a:extLst>
          </p:cNvPr>
          <p:cNvSpPr txBox="1">
            <a:spLocks noGrp="1"/>
          </p:cNvSpPr>
          <p:nvPr>
            <p:ph type="title"/>
          </p:nvPr>
        </p:nvSpPr>
        <p:spPr>
          <a:xfrm>
            <a:off x="838200" y="819772"/>
            <a:ext cx="10515600" cy="1097882"/>
          </a:xfrm>
          <a:prstGeom prst="rect">
            <a:avLst/>
          </a:prstGeom>
          <a:noFill/>
          <a:ln>
            <a:noFill/>
          </a:ln>
        </p:spPr>
        <p:txBody>
          <a:bodyPr spcFirstLastPara="1" wrap="square" lIns="91425" tIns="45700" rIns="91425" bIns="45700" anchor="ctr" anchorCtr="0">
            <a:noAutofit/>
          </a:bodyPr>
          <a:lstStyle/>
          <a:p>
            <a:pPr lvl="0">
              <a:buSzPts val="4400"/>
            </a:pPr>
            <a:r>
              <a:rPr lang="en-US" sz="4000" dirty="0"/>
              <a:t>New HRSA-supported Women’s Preventive Services Guidelines</a:t>
            </a:r>
            <a:endParaRPr sz="4000" dirty="0"/>
          </a:p>
        </p:txBody>
      </p:sp>
      <p:sp>
        <p:nvSpPr>
          <p:cNvPr id="286" name="Google Shape;286;p6">
            <a:extLst>
              <a:ext uri="{FF2B5EF4-FFF2-40B4-BE49-F238E27FC236}">
                <a16:creationId xmlns:a16="http://schemas.microsoft.com/office/drawing/2014/main" id="{10409CC6-D079-90D6-2EE3-28407FBD0D56}"/>
              </a:ext>
            </a:extLst>
          </p:cNvPr>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lt1"/>
                </a:solidFill>
              </a:rPr>
              <a:t>1/22/2026</a:t>
            </a:r>
            <a:endParaRPr sz="1400" dirty="0">
              <a:solidFill>
                <a:schemeClr val="lt1"/>
              </a:solidFill>
            </a:endParaRPr>
          </a:p>
        </p:txBody>
      </p:sp>
      <p:sp>
        <p:nvSpPr>
          <p:cNvPr id="287" name="Google Shape;287;p6">
            <a:extLst>
              <a:ext uri="{FF2B5EF4-FFF2-40B4-BE49-F238E27FC236}">
                <a16:creationId xmlns:a16="http://schemas.microsoft.com/office/drawing/2014/main" id="{45237CC4-7D7D-FECF-23A2-D6ACA2F4E321}"/>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14</a:t>
            </a:fld>
            <a:endParaRPr sz="1400">
              <a:solidFill>
                <a:schemeClr val="lt1"/>
              </a:solidFill>
            </a:endParaRPr>
          </a:p>
        </p:txBody>
      </p:sp>
      <p:sp>
        <p:nvSpPr>
          <p:cNvPr id="288" name="Google Shape;288;p6">
            <a:extLst>
              <a:ext uri="{FF2B5EF4-FFF2-40B4-BE49-F238E27FC236}">
                <a16:creationId xmlns:a16="http://schemas.microsoft.com/office/drawing/2014/main" id="{05F4F3A3-8357-AA95-C66D-2003A1044AC5}"/>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dirty="0" smtClean="0">
                <a:solidFill>
                  <a:schemeClr val="lt1"/>
                </a:solidFill>
              </a:rPr>
              <a:t>Wellness Webinar</a:t>
            </a:r>
            <a:endParaRPr sz="1400" dirty="0">
              <a:solidFill>
                <a:schemeClr val="lt1"/>
              </a:solidFill>
            </a:endParaRPr>
          </a:p>
        </p:txBody>
      </p:sp>
    </p:spTree>
    <p:extLst>
      <p:ext uri="{BB962C8B-B14F-4D97-AF65-F5344CB8AC3E}">
        <p14:creationId xmlns:p14="http://schemas.microsoft.com/office/powerpoint/2010/main" val="2128757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C2F7FC3D-3B4C-68EF-FCAA-A01D2793DDA1}"/>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61F53889-47D1-0492-6031-0279125C47D5}"/>
              </a:ext>
            </a:extLst>
          </p:cNvPr>
          <p:cNvPicPr preferRelativeResize="0"/>
          <p:nvPr/>
        </p:nvPicPr>
        <p:blipFill>
          <a:blip r:embed="rId3">
            <a:alphaModFix/>
          </a:blip>
          <a:stretch>
            <a:fillRect/>
          </a:stretch>
        </p:blipFill>
        <p:spPr>
          <a:xfrm>
            <a:off x="0" y="-6"/>
            <a:ext cx="12192000" cy="6858035"/>
          </a:xfrm>
          <a:prstGeom prst="rect">
            <a:avLst/>
          </a:prstGeom>
          <a:noFill/>
          <a:ln>
            <a:noFill/>
          </a:ln>
        </p:spPr>
      </p:pic>
      <p:sp>
        <p:nvSpPr>
          <p:cNvPr id="284" name="Google Shape;284;p6">
            <a:extLst>
              <a:ext uri="{FF2B5EF4-FFF2-40B4-BE49-F238E27FC236}">
                <a16:creationId xmlns:a16="http://schemas.microsoft.com/office/drawing/2014/main" id="{FBD74162-842F-3CB1-B19E-29F6B733827D}"/>
              </a:ext>
            </a:extLst>
          </p:cNvPr>
          <p:cNvSpPr txBox="1">
            <a:spLocks noGrp="1"/>
          </p:cNvSpPr>
          <p:nvPr>
            <p:ph type="body" idx="1"/>
          </p:nvPr>
        </p:nvSpPr>
        <p:spPr>
          <a:xfrm>
            <a:off x="581025" y="2189055"/>
            <a:ext cx="10639425" cy="3984692"/>
          </a:xfrm>
          <a:prstGeom prst="rect">
            <a:avLst/>
          </a:prstGeom>
          <a:noFill/>
          <a:ln>
            <a:noFill/>
          </a:ln>
        </p:spPr>
        <p:txBody>
          <a:bodyPr spcFirstLastPara="1" wrap="square" lIns="91425" tIns="45700" rIns="91425" bIns="45700" anchor="t" anchorCtr="0">
            <a:normAutofit fontScale="92500" lnSpcReduction="10000"/>
          </a:bodyPr>
          <a:lstStyle/>
          <a:p>
            <a:pPr marL="635000" indent="-457200">
              <a:spcBef>
                <a:spcPts val="0"/>
              </a:spcBef>
              <a:buSzPts val="2800"/>
            </a:pPr>
            <a:r>
              <a:rPr lang="en-US" sz="2800" dirty="0">
                <a:solidFill>
                  <a:schemeClr val="tx1"/>
                </a:solidFill>
              </a:rPr>
              <a:t>Clinician-collected cervical specimens are </a:t>
            </a:r>
            <a:r>
              <a:rPr lang="en-US" sz="2800" u="sng" dirty="0">
                <a:solidFill>
                  <a:schemeClr val="tx1"/>
                </a:solidFill>
              </a:rPr>
              <a:t>preferred</a:t>
            </a:r>
            <a:r>
              <a:rPr lang="en-US" sz="2800" dirty="0">
                <a:solidFill>
                  <a:schemeClr val="tx1"/>
                </a:solidFill>
              </a:rPr>
              <a:t>, and self-collected vaginal specimens are </a:t>
            </a:r>
            <a:r>
              <a:rPr lang="en-US" sz="2800" u="sng" dirty="0">
                <a:solidFill>
                  <a:schemeClr val="tx1"/>
                </a:solidFill>
              </a:rPr>
              <a:t>acceptable</a:t>
            </a:r>
            <a:r>
              <a:rPr lang="en-US" sz="2800" dirty="0">
                <a:solidFill>
                  <a:schemeClr val="tx1"/>
                </a:solidFill>
              </a:rPr>
              <a:t> for cervical cancer screening. </a:t>
            </a:r>
          </a:p>
          <a:p>
            <a:pPr marL="635000" indent="-457200">
              <a:spcBef>
                <a:spcPts val="0"/>
              </a:spcBef>
              <a:buSzPts val="2800"/>
            </a:pPr>
            <a:r>
              <a:rPr lang="en-US" sz="2800" dirty="0">
                <a:solidFill>
                  <a:schemeClr val="tx1"/>
                </a:solidFill>
              </a:rPr>
              <a:t>When self-collected specimens are HPV-negative, repeat testing in 3-years is recommended.</a:t>
            </a:r>
          </a:p>
          <a:p>
            <a:pPr marL="635000" indent="-457200">
              <a:spcBef>
                <a:spcPts val="0"/>
              </a:spcBef>
              <a:buSzPts val="2800"/>
            </a:pPr>
            <a:r>
              <a:rPr lang="en-US" sz="2800" dirty="0">
                <a:solidFill>
                  <a:schemeClr val="tx1"/>
                </a:solidFill>
              </a:rPr>
              <a:t>When self-collected specimens are positive for HPV 16 and/or 18, colposcopy and cytology are recommended.</a:t>
            </a:r>
          </a:p>
          <a:p>
            <a:pPr marL="635000" indent="-457200">
              <a:spcBef>
                <a:spcPts val="0"/>
              </a:spcBef>
              <a:buSzPts val="2800"/>
            </a:pPr>
            <a:r>
              <a:rPr lang="en-US" sz="2800" dirty="0">
                <a:solidFill>
                  <a:schemeClr val="tx1"/>
                </a:solidFill>
              </a:rPr>
              <a:t>When self-collected specimens are positive for other high-risk HPV type, clinician-collected specimens are recommended.</a:t>
            </a:r>
          </a:p>
          <a:p>
            <a:pPr marL="635000" indent="-457200">
              <a:spcBef>
                <a:spcPts val="0"/>
              </a:spcBef>
              <a:buSzPts val="2800"/>
            </a:pPr>
            <a:r>
              <a:rPr lang="en-US" sz="2800" dirty="0">
                <a:solidFill>
                  <a:schemeClr val="tx1"/>
                </a:solidFill>
              </a:rPr>
              <a:t>When self collected vaginal specimens are positive for non-high-risk HPV, repeat testing in 1-year is recommended.</a:t>
            </a:r>
          </a:p>
          <a:p>
            <a:pPr marL="635000" indent="-457200">
              <a:spcBef>
                <a:spcPts val="0"/>
              </a:spcBef>
              <a:buSzPts val="2800"/>
            </a:pPr>
            <a:r>
              <a:rPr lang="en-US" sz="2800" dirty="0">
                <a:solidFill>
                  <a:schemeClr val="tx1"/>
                </a:solidFill>
              </a:rPr>
              <a:t>In the surveillance setting, clinician-collected cervical specimens are preferred</a:t>
            </a:r>
            <a:endParaRPr sz="2800" dirty="0">
              <a:solidFill>
                <a:schemeClr val="tx1"/>
              </a:solidFill>
            </a:endParaRPr>
          </a:p>
        </p:txBody>
      </p:sp>
      <p:sp>
        <p:nvSpPr>
          <p:cNvPr id="285" name="Google Shape;285;p6">
            <a:extLst>
              <a:ext uri="{FF2B5EF4-FFF2-40B4-BE49-F238E27FC236}">
                <a16:creationId xmlns:a16="http://schemas.microsoft.com/office/drawing/2014/main" id="{DC5788A9-3FD2-12A7-1AEC-50372D4DAA80}"/>
              </a:ext>
            </a:extLst>
          </p:cNvPr>
          <p:cNvSpPr txBox="1">
            <a:spLocks noGrp="1"/>
          </p:cNvSpPr>
          <p:nvPr>
            <p:ph type="title"/>
          </p:nvPr>
        </p:nvSpPr>
        <p:spPr>
          <a:xfrm>
            <a:off x="838200" y="819772"/>
            <a:ext cx="10515600" cy="1097882"/>
          </a:xfrm>
          <a:prstGeom prst="rect">
            <a:avLst/>
          </a:prstGeom>
          <a:noFill/>
          <a:ln>
            <a:noFill/>
          </a:ln>
        </p:spPr>
        <p:txBody>
          <a:bodyPr spcFirstLastPara="1" wrap="square" lIns="91425" tIns="45700" rIns="91425" bIns="45700" anchor="ctr" anchorCtr="0">
            <a:noAutofit/>
          </a:bodyPr>
          <a:lstStyle/>
          <a:p>
            <a:pPr>
              <a:buSzPts val="4400"/>
            </a:pPr>
            <a:r>
              <a:rPr lang="en-US" sz="4000" dirty="0"/>
              <a:t>Enduring Consensus Cervical Cancer Screening Management Guidelines</a:t>
            </a:r>
            <a:endParaRPr sz="4000" dirty="0"/>
          </a:p>
        </p:txBody>
      </p:sp>
      <p:sp>
        <p:nvSpPr>
          <p:cNvPr id="286" name="Google Shape;286;p6">
            <a:extLst>
              <a:ext uri="{FF2B5EF4-FFF2-40B4-BE49-F238E27FC236}">
                <a16:creationId xmlns:a16="http://schemas.microsoft.com/office/drawing/2014/main" id="{788C04DB-010C-9257-B23E-9CBD44DBF453}"/>
              </a:ext>
            </a:extLst>
          </p:cNvPr>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lt1"/>
                </a:solidFill>
              </a:rPr>
              <a:t>1/22/2026</a:t>
            </a:r>
            <a:endParaRPr sz="1400" dirty="0">
              <a:solidFill>
                <a:schemeClr val="lt1"/>
              </a:solidFill>
            </a:endParaRPr>
          </a:p>
        </p:txBody>
      </p:sp>
      <p:sp>
        <p:nvSpPr>
          <p:cNvPr id="287" name="Google Shape;287;p6">
            <a:extLst>
              <a:ext uri="{FF2B5EF4-FFF2-40B4-BE49-F238E27FC236}">
                <a16:creationId xmlns:a16="http://schemas.microsoft.com/office/drawing/2014/main" id="{70A82F3B-E2EF-2A50-C7AA-ED8230CD11F6}"/>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15</a:t>
            </a:fld>
            <a:endParaRPr sz="1400">
              <a:solidFill>
                <a:schemeClr val="lt1"/>
              </a:solidFill>
            </a:endParaRPr>
          </a:p>
        </p:txBody>
      </p:sp>
      <p:sp>
        <p:nvSpPr>
          <p:cNvPr id="288" name="Google Shape;288;p6">
            <a:extLst>
              <a:ext uri="{FF2B5EF4-FFF2-40B4-BE49-F238E27FC236}">
                <a16:creationId xmlns:a16="http://schemas.microsoft.com/office/drawing/2014/main" id="{66F11BA8-F768-CEC7-00DD-DDEB3B815032}"/>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dirty="0" smtClean="0">
                <a:solidFill>
                  <a:schemeClr val="lt1"/>
                </a:solidFill>
              </a:rPr>
              <a:t>Wellness Webinar</a:t>
            </a:r>
            <a:endParaRPr sz="1400" dirty="0">
              <a:solidFill>
                <a:schemeClr val="lt1"/>
              </a:solidFill>
            </a:endParaRPr>
          </a:p>
        </p:txBody>
      </p:sp>
    </p:spTree>
    <p:extLst>
      <p:ext uri="{BB962C8B-B14F-4D97-AF65-F5344CB8AC3E}">
        <p14:creationId xmlns:p14="http://schemas.microsoft.com/office/powerpoint/2010/main" val="2347078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9FDE124C-088C-7BBD-7B68-A1D6EE796DB4}"/>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C685FDE1-6DF2-F70C-3968-A62440DC7635}"/>
              </a:ext>
            </a:extLst>
          </p:cNvPr>
          <p:cNvPicPr preferRelativeResize="0"/>
          <p:nvPr/>
        </p:nvPicPr>
        <p:blipFill>
          <a:blip r:embed="rId3">
            <a:alphaModFix/>
          </a:blip>
          <a:stretch>
            <a:fillRect/>
          </a:stretch>
        </p:blipFill>
        <p:spPr>
          <a:xfrm>
            <a:off x="0" y="-6"/>
            <a:ext cx="12192000" cy="6858035"/>
          </a:xfrm>
          <a:prstGeom prst="rect">
            <a:avLst/>
          </a:prstGeom>
          <a:noFill/>
          <a:ln>
            <a:noFill/>
          </a:ln>
        </p:spPr>
      </p:pic>
      <p:sp>
        <p:nvSpPr>
          <p:cNvPr id="284" name="Google Shape;284;p6">
            <a:extLst>
              <a:ext uri="{FF2B5EF4-FFF2-40B4-BE49-F238E27FC236}">
                <a16:creationId xmlns:a16="http://schemas.microsoft.com/office/drawing/2014/main" id="{72E80ED9-0985-E7CC-74B8-92BF98BE2AF0}"/>
              </a:ext>
            </a:extLst>
          </p:cNvPr>
          <p:cNvSpPr txBox="1">
            <a:spLocks noGrp="1"/>
          </p:cNvSpPr>
          <p:nvPr>
            <p:ph type="body" idx="1"/>
          </p:nvPr>
        </p:nvSpPr>
        <p:spPr>
          <a:xfrm>
            <a:off x="838200" y="1810512"/>
            <a:ext cx="10515600" cy="4091834"/>
          </a:xfrm>
          <a:prstGeom prst="rect">
            <a:avLst/>
          </a:prstGeom>
          <a:noFill/>
          <a:ln>
            <a:noFill/>
          </a:ln>
        </p:spPr>
        <p:txBody>
          <a:bodyPr spcFirstLastPara="1" wrap="square" lIns="91425" tIns="45700" rIns="91425" bIns="45700" anchor="t" anchorCtr="0">
            <a:normAutofit/>
          </a:bodyPr>
          <a:lstStyle/>
          <a:p>
            <a:pPr marL="342900" defTabSz="493776">
              <a:spcAft>
                <a:spcPts val="600"/>
              </a:spcAft>
              <a:buFont typeface="Arial" panose="020B0604020202020204" pitchFamily="34" charset="0"/>
              <a:buChar char="•"/>
            </a:pPr>
            <a:r>
              <a:rPr lang="en-US" sz="2800" kern="1200" dirty="0">
                <a:solidFill>
                  <a:schemeClr val="tx1"/>
                </a:solidFill>
              </a:rPr>
              <a:t>The HPV vaccine should be given to children between 11-12 years old (can be given at 9 years old)</a:t>
            </a:r>
          </a:p>
          <a:p>
            <a:pPr marL="342900" defTabSz="493776">
              <a:spcAft>
                <a:spcPts val="600"/>
              </a:spcAft>
              <a:buFont typeface="Arial" panose="020B0604020202020204" pitchFamily="34" charset="0"/>
              <a:buChar char="•"/>
            </a:pPr>
            <a:r>
              <a:rPr lang="en-US" sz="2800" kern="1200" dirty="0">
                <a:solidFill>
                  <a:schemeClr val="tx1"/>
                </a:solidFill>
              </a:rPr>
              <a:t>Since 2006, among young adult women, infections with HPV types that cause most HPV cancers and genital warts have </a:t>
            </a:r>
            <a:r>
              <a:rPr lang="en-US" sz="2800" b="1" kern="1200" dirty="0">
                <a:solidFill>
                  <a:schemeClr val="tx1"/>
                </a:solidFill>
              </a:rPr>
              <a:t>dropped 81 percent</a:t>
            </a:r>
            <a:r>
              <a:rPr lang="en-US" sz="2800" kern="1200" dirty="0">
                <a:solidFill>
                  <a:schemeClr val="tx1"/>
                </a:solidFill>
              </a:rPr>
              <a:t>.</a:t>
            </a:r>
            <a:endParaRPr lang="en-US" sz="2800" dirty="0">
              <a:solidFill>
                <a:schemeClr val="tx1"/>
              </a:solidFill>
            </a:endParaRPr>
          </a:p>
          <a:p>
            <a:pPr marL="342900" defTabSz="493776">
              <a:spcAft>
                <a:spcPts val="600"/>
              </a:spcAft>
              <a:buFont typeface="Arial" panose="020B0604020202020204" pitchFamily="34" charset="0"/>
              <a:buChar char="•"/>
            </a:pPr>
            <a:r>
              <a:rPr lang="en-US" sz="2800" kern="1200" dirty="0">
                <a:solidFill>
                  <a:schemeClr val="tx1"/>
                </a:solidFill>
              </a:rPr>
              <a:t>Since 2006, among vaccinated women, the percentage of cervical precancers caused by the HPV types most often linked to cervical cancer has </a:t>
            </a:r>
            <a:r>
              <a:rPr lang="en-US" sz="2800" b="1" kern="1200" dirty="0">
                <a:solidFill>
                  <a:schemeClr val="tx1"/>
                </a:solidFill>
              </a:rPr>
              <a:t>dropped by 40 percent</a:t>
            </a:r>
            <a:r>
              <a:rPr lang="en-US" sz="2800" kern="1200" dirty="0">
                <a:solidFill>
                  <a:schemeClr val="tx1"/>
                </a:solidFill>
              </a:rPr>
              <a:t>.</a:t>
            </a:r>
          </a:p>
          <a:p>
            <a:pPr marL="635000" indent="-457200">
              <a:spcBef>
                <a:spcPts val="0"/>
              </a:spcBef>
              <a:buSzPts val="2800"/>
            </a:pPr>
            <a:endParaRPr sz="2800" dirty="0">
              <a:solidFill>
                <a:schemeClr val="tx1"/>
              </a:solidFill>
            </a:endParaRPr>
          </a:p>
        </p:txBody>
      </p:sp>
      <p:sp>
        <p:nvSpPr>
          <p:cNvPr id="285" name="Google Shape;285;p6">
            <a:extLst>
              <a:ext uri="{FF2B5EF4-FFF2-40B4-BE49-F238E27FC236}">
                <a16:creationId xmlns:a16="http://schemas.microsoft.com/office/drawing/2014/main" id="{2BD74552-7118-4966-F86A-D236B06FF290}"/>
              </a:ext>
            </a:extLst>
          </p:cNvPr>
          <p:cNvSpPr txBox="1">
            <a:spLocks noGrp="1"/>
          </p:cNvSpPr>
          <p:nvPr>
            <p:ph type="title"/>
          </p:nvPr>
        </p:nvSpPr>
        <p:spPr>
          <a:xfrm>
            <a:off x="838200" y="819772"/>
            <a:ext cx="10515600" cy="1097882"/>
          </a:xfrm>
          <a:prstGeom prst="rect">
            <a:avLst/>
          </a:prstGeom>
          <a:noFill/>
          <a:ln>
            <a:noFill/>
          </a:ln>
        </p:spPr>
        <p:txBody>
          <a:bodyPr spcFirstLastPara="1" wrap="square" lIns="91425" tIns="45700" rIns="91425" bIns="45700" anchor="ctr" anchorCtr="0">
            <a:normAutofit/>
          </a:bodyPr>
          <a:lstStyle/>
          <a:p>
            <a:pPr lvl="0">
              <a:buSzPts val="4400"/>
            </a:pPr>
            <a:r>
              <a:rPr lang="en-US" sz="4000" dirty="0"/>
              <a:t>HPV Vaccination</a:t>
            </a:r>
            <a:endParaRPr sz="4000" dirty="0"/>
          </a:p>
        </p:txBody>
      </p:sp>
      <p:sp>
        <p:nvSpPr>
          <p:cNvPr id="286" name="Google Shape;286;p6">
            <a:extLst>
              <a:ext uri="{FF2B5EF4-FFF2-40B4-BE49-F238E27FC236}">
                <a16:creationId xmlns:a16="http://schemas.microsoft.com/office/drawing/2014/main" id="{12C087F0-1DEE-1594-7CBA-4E5FADB5B0BC}"/>
              </a:ext>
            </a:extLst>
          </p:cNvPr>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lt1"/>
                </a:solidFill>
              </a:rPr>
              <a:t>1/22/2026</a:t>
            </a:r>
            <a:endParaRPr sz="1400" dirty="0">
              <a:solidFill>
                <a:schemeClr val="lt1"/>
              </a:solidFill>
            </a:endParaRPr>
          </a:p>
        </p:txBody>
      </p:sp>
      <p:sp>
        <p:nvSpPr>
          <p:cNvPr id="287" name="Google Shape;287;p6">
            <a:extLst>
              <a:ext uri="{FF2B5EF4-FFF2-40B4-BE49-F238E27FC236}">
                <a16:creationId xmlns:a16="http://schemas.microsoft.com/office/drawing/2014/main" id="{F6D2B52B-67F1-0010-F1EB-E7080F2839DD}"/>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16</a:t>
            </a:fld>
            <a:endParaRPr sz="1400">
              <a:solidFill>
                <a:schemeClr val="lt1"/>
              </a:solidFill>
            </a:endParaRPr>
          </a:p>
        </p:txBody>
      </p:sp>
      <p:sp>
        <p:nvSpPr>
          <p:cNvPr id="288" name="Google Shape;288;p6">
            <a:extLst>
              <a:ext uri="{FF2B5EF4-FFF2-40B4-BE49-F238E27FC236}">
                <a16:creationId xmlns:a16="http://schemas.microsoft.com/office/drawing/2014/main" id="{0358809C-8F4B-73CA-4FE1-1E636BB435AD}"/>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dirty="0" smtClean="0">
                <a:solidFill>
                  <a:schemeClr val="lt1"/>
                </a:solidFill>
              </a:rPr>
              <a:t>Wellness Webinar</a:t>
            </a:r>
            <a:endParaRPr sz="1400" dirty="0">
              <a:solidFill>
                <a:schemeClr val="lt1"/>
              </a:solidFill>
            </a:endParaRPr>
          </a:p>
        </p:txBody>
      </p:sp>
    </p:spTree>
    <p:extLst>
      <p:ext uri="{BB962C8B-B14F-4D97-AF65-F5344CB8AC3E}">
        <p14:creationId xmlns:p14="http://schemas.microsoft.com/office/powerpoint/2010/main" val="2129065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444B3094-86A5-52A4-CF36-780A28B1621E}"/>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FF48E731-82DA-E069-7588-147193F24D88}"/>
              </a:ext>
            </a:extLst>
          </p:cNvPr>
          <p:cNvPicPr preferRelativeResize="0"/>
          <p:nvPr/>
        </p:nvPicPr>
        <p:blipFill>
          <a:blip r:embed="rId3">
            <a:alphaModFix/>
          </a:blip>
          <a:stretch>
            <a:fillRect/>
          </a:stretch>
        </p:blipFill>
        <p:spPr>
          <a:xfrm>
            <a:off x="0" y="0"/>
            <a:ext cx="12192000" cy="6858035"/>
          </a:xfrm>
          <a:prstGeom prst="rect">
            <a:avLst/>
          </a:prstGeom>
          <a:noFill/>
          <a:ln>
            <a:noFill/>
          </a:ln>
        </p:spPr>
      </p:pic>
      <p:sp>
        <p:nvSpPr>
          <p:cNvPr id="285" name="Google Shape;285;p6">
            <a:extLst>
              <a:ext uri="{FF2B5EF4-FFF2-40B4-BE49-F238E27FC236}">
                <a16:creationId xmlns:a16="http://schemas.microsoft.com/office/drawing/2014/main" id="{511FA01B-B7A1-3216-D201-D3F64CBD8574}"/>
              </a:ext>
            </a:extLst>
          </p:cNvPr>
          <p:cNvSpPr txBox="1">
            <a:spLocks noGrp="1"/>
          </p:cNvSpPr>
          <p:nvPr>
            <p:ph type="title"/>
          </p:nvPr>
        </p:nvSpPr>
        <p:spPr>
          <a:xfrm>
            <a:off x="361950" y="-160015"/>
            <a:ext cx="10515600" cy="1097882"/>
          </a:xfrm>
          <a:prstGeom prst="rect">
            <a:avLst/>
          </a:prstGeom>
          <a:noFill/>
          <a:ln>
            <a:noFill/>
          </a:ln>
        </p:spPr>
        <p:txBody>
          <a:bodyPr spcFirstLastPara="1" wrap="square" lIns="91425" tIns="45700" rIns="91425" bIns="45700" anchor="ctr" anchorCtr="0">
            <a:normAutofit/>
          </a:bodyPr>
          <a:lstStyle/>
          <a:p>
            <a:pPr lvl="0">
              <a:buSzPts val="4400"/>
            </a:pPr>
            <a:r>
              <a:rPr lang="en-US" sz="4000" b="1" dirty="0">
                <a:solidFill>
                  <a:schemeClr val="bg1"/>
                </a:solidFill>
              </a:rPr>
              <a:t>HPV Vaccination Rates</a:t>
            </a:r>
            <a:endParaRPr sz="4000" b="1" dirty="0">
              <a:solidFill>
                <a:schemeClr val="bg1"/>
              </a:solidFill>
            </a:endParaRPr>
          </a:p>
        </p:txBody>
      </p:sp>
      <p:sp>
        <p:nvSpPr>
          <p:cNvPr id="286" name="Google Shape;286;p6">
            <a:extLst>
              <a:ext uri="{FF2B5EF4-FFF2-40B4-BE49-F238E27FC236}">
                <a16:creationId xmlns:a16="http://schemas.microsoft.com/office/drawing/2014/main" id="{035174DB-310F-DC02-9A40-99CC80E18A3B}"/>
              </a:ext>
            </a:extLst>
          </p:cNvPr>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lt1"/>
                </a:solidFill>
              </a:rPr>
              <a:t>1/22/2026</a:t>
            </a:r>
            <a:endParaRPr sz="1400" dirty="0">
              <a:solidFill>
                <a:schemeClr val="lt1"/>
              </a:solidFill>
            </a:endParaRPr>
          </a:p>
        </p:txBody>
      </p:sp>
      <p:sp>
        <p:nvSpPr>
          <p:cNvPr id="287" name="Google Shape;287;p6">
            <a:extLst>
              <a:ext uri="{FF2B5EF4-FFF2-40B4-BE49-F238E27FC236}">
                <a16:creationId xmlns:a16="http://schemas.microsoft.com/office/drawing/2014/main" id="{A06D4EFD-3198-9BEE-4C99-FAEBD10AF530}"/>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17</a:t>
            </a:fld>
            <a:endParaRPr sz="1400">
              <a:solidFill>
                <a:schemeClr val="lt1"/>
              </a:solidFill>
            </a:endParaRPr>
          </a:p>
        </p:txBody>
      </p:sp>
      <p:sp>
        <p:nvSpPr>
          <p:cNvPr id="288" name="Google Shape;288;p6">
            <a:extLst>
              <a:ext uri="{FF2B5EF4-FFF2-40B4-BE49-F238E27FC236}">
                <a16:creationId xmlns:a16="http://schemas.microsoft.com/office/drawing/2014/main" id="{D178A1A7-FF2E-0566-A291-45466A5B1658}"/>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dirty="0" smtClean="0">
                <a:solidFill>
                  <a:schemeClr val="lt1"/>
                </a:solidFill>
              </a:rPr>
              <a:t>Wellness Webinar</a:t>
            </a:r>
            <a:endParaRPr sz="1400" dirty="0">
              <a:solidFill>
                <a:schemeClr val="lt1"/>
              </a:solidFill>
            </a:endParaRPr>
          </a:p>
        </p:txBody>
      </p:sp>
      <p:pic>
        <p:nvPicPr>
          <p:cNvPr id="4" name="Picture 2">
            <a:extLst>
              <a:ext uri="{FF2B5EF4-FFF2-40B4-BE49-F238E27FC236}">
                <a16:creationId xmlns:a16="http://schemas.microsoft.com/office/drawing/2014/main" id="{8A380AEC-F7E0-9ACC-05A3-05CA39E14E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717392"/>
            <a:ext cx="4173240" cy="54906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636BB33F-437C-5F8A-8BBC-99A1997DDF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9005" y="717392"/>
            <a:ext cx="4284425" cy="5636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804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8D626618-F369-010F-1138-C916E21C5BAC}"/>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6CCBF3FC-196A-86C6-BC42-14E423F773A9}"/>
              </a:ext>
            </a:extLst>
          </p:cNvPr>
          <p:cNvPicPr preferRelativeResize="0"/>
          <p:nvPr/>
        </p:nvPicPr>
        <p:blipFill>
          <a:blip r:embed="rId3">
            <a:alphaModFix/>
          </a:blip>
          <a:stretch>
            <a:fillRect/>
          </a:stretch>
        </p:blipFill>
        <p:spPr>
          <a:xfrm>
            <a:off x="0" y="-6"/>
            <a:ext cx="12192000" cy="6858035"/>
          </a:xfrm>
          <a:prstGeom prst="rect">
            <a:avLst/>
          </a:prstGeom>
          <a:noFill/>
          <a:ln>
            <a:noFill/>
          </a:ln>
        </p:spPr>
      </p:pic>
      <p:sp>
        <p:nvSpPr>
          <p:cNvPr id="284" name="Google Shape;284;p6">
            <a:extLst>
              <a:ext uri="{FF2B5EF4-FFF2-40B4-BE49-F238E27FC236}">
                <a16:creationId xmlns:a16="http://schemas.microsoft.com/office/drawing/2014/main" id="{F71618EE-AB87-41C3-89DE-A3D4A6F92FEF}"/>
              </a:ext>
            </a:extLst>
          </p:cNvPr>
          <p:cNvSpPr txBox="1">
            <a:spLocks noGrp="1"/>
          </p:cNvSpPr>
          <p:nvPr>
            <p:ph type="body" idx="1"/>
          </p:nvPr>
        </p:nvSpPr>
        <p:spPr>
          <a:xfrm>
            <a:off x="581025" y="2189055"/>
            <a:ext cx="10639425" cy="3984692"/>
          </a:xfrm>
          <a:prstGeom prst="rect">
            <a:avLst/>
          </a:prstGeom>
          <a:noFill/>
          <a:ln>
            <a:noFill/>
          </a:ln>
        </p:spPr>
        <p:txBody>
          <a:bodyPr spcFirstLastPara="1" wrap="square" lIns="91425" tIns="45700" rIns="91425" bIns="45700" anchor="t" anchorCtr="0">
            <a:normAutofit/>
          </a:bodyPr>
          <a:lstStyle/>
          <a:p>
            <a:r>
              <a:rPr lang="en-US" sz="2800" dirty="0">
                <a:solidFill>
                  <a:schemeClr val="tx1"/>
                </a:solidFill>
              </a:rPr>
              <a:t>Financial</a:t>
            </a:r>
          </a:p>
          <a:p>
            <a:pPr lvl="1"/>
            <a:r>
              <a:rPr lang="en-US" sz="2400" dirty="0">
                <a:solidFill>
                  <a:schemeClr val="tx1"/>
                </a:solidFill>
              </a:rPr>
              <a:t>Required to be covered by all insurance plans by the Affordable Care Act but does not apply to plans BEFORE September 23, 2010</a:t>
            </a:r>
          </a:p>
          <a:p>
            <a:r>
              <a:rPr lang="en-US" sz="2800" dirty="0">
                <a:solidFill>
                  <a:schemeClr val="tx1"/>
                </a:solidFill>
              </a:rPr>
              <a:t>Lack of transportation</a:t>
            </a:r>
          </a:p>
          <a:p>
            <a:r>
              <a:rPr lang="en-US" sz="2800" dirty="0">
                <a:solidFill>
                  <a:schemeClr val="tx1"/>
                </a:solidFill>
              </a:rPr>
              <a:t>Lack of childcare</a:t>
            </a:r>
          </a:p>
          <a:p>
            <a:r>
              <a:rPr lang="en-US" sz="2800" dirty="0">
                <a:solidFill>
                  <a:schemeClr val="tx1"/>
                </a:solidFill>
              </a:rPr>
              <a:t>Having to take off time from work</a:t>
            </a:r>
          </a:p>
          <a:p>
            <a:r>
              <a:rPr lang="en-US" sz="2800" dirty="0">
                <a:solidFill>
                  <a:schemeClr val="tx1"/>
                </a:solidFill>
              </a:rPr>
              <a:t>Lack of knowledge</a:t>
            </a:r>
          </a:p>
        </p:txBody>
      </p:sp>
      <p:sp>
        <p:nvSpPr>
          <p:cNvPr id="285" name="Google Shape;285;p6">
            <a:extLst>
              <a:ext uri="{FF2B5EF4-FFF2-40B4-BE49-F238E27FC236}">
                <a16:creationId xmlns:a16="http://schemas.microsoft.com/office/drawing/2014/main" id="{30503ACE-A509-775F-F782-B7CED70F3963}"/>
              </a:ext>
            </a:extLst>
          </p:cNvPr>
          <p:cNvSpPr txBox="1">
            <a:spLocks noGrp="1"/>
          </p:cNvSpPr>
          <p:nvPr>
            <p:ph type="title"/>
          </p:nvPr>
        </p:nvSpPr>
        <p:spPr>
          <a:xfrm>
            <a:off x="838200" y="819772"/>
            <a:ext cx="10515600" cy="1097882"/>
          </a:xfrm>
          <a:prstGeom prst="rect">
            <a:avLst/>
          </a:prstGeom>
          <a:noFill/>
          <a:ln>
            <a:noFill/>
          </a:ln>
        </p:spPr>
        <p:txBody>
          <a:bodyPr spcFirstLastPara="1" wrap="square" lIns="91425" tIns="45700" rIns="91425" bIns="45700" anchor="ctr" anchorCtr="0">
            <a:normAutofit/>
          </a:bodyPr>
          <a:lstStyle/>
          <a:p>
            <a:pPr>
              <a:buSzPts val="4400"/>
            </a:pPr>
            <a:r>
              <a:rPr lang="en-US" sz="4000" dirty="0"/>
              <a:t>Barriers to Cervical Cancer Screening</a:t>
            </a:r>
            <a:endParaRPr sz="4000" dirty="0"/>
          </a:p>
        </p:txBody>
      </p:sp>
      <p:sp>
        <p:nvSpPr>
          <p:cNvPr id="286" name="Google Shape;286;p6">
            <a:extLst>
              <a:ext uri="{FF2B5EF4-FFF2-40B4-BE49-F238E27FC236}">
                <a16:creationId xmlns:a16="http://schemas.microsoft.com/office/drawing/2014/main" id="{39C9209D-4F44-B9F0-28F1-24FBBCF066EC}"/>
              </a:ext>
            </a:extLst>
          </p:cNvPr>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lt1"/>
                </a:solidFill>
              </a:rPr>
              <a:t>1/22/2026</a:t>
            </a:r>
            <a:endParaRPr sz="1400" dirty="0">
              <a:solidFill>
                <a:schemeClr val="lt1"/>
              </a:solidFill>
            </a:endParaRPr>
          </a:p>
        </p:txBody>
      </p:sp>
      <p:sp>
        <p:nvSpPr>
          <p:cNvPr id="287" name="Google Shape;287;p6">
            <a:extLst>
              <a:ext uri="{FF2B5EF4-FFF2-40B4-BE49-F238E27FC236}">
                <a16:creationId xmlns:a16="http://schemas.microsoft.com/office/drawing/2014/main" id="{2EE9E8E7-F7CD-F00F-4483-3D12F8D90714}"/>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18</a:t>
            </a:fld>
            <a:endParaRPr sz="1400">
              <a:solidFill>
                <a:schemeClr val="lt1"/>
              </a:solidFill>
            </a:endParaRPr>
          </a:p>
        </p:txBody>
      </p:sp>
      <p:sp>
        <p:nvSpPr>
          <p:cNvPr id="288" name="Google Shape;288;p6">
            <a:extLst>
              <a:ext uri="{FF2B5EF4-FFF2-40B4-BE49-F238E27FC236}">
                <a16:creationId xmlns:a16="http://schemas.microsoft.com/office/drawing/2014/main" id="{2F6ACC91-0C81-206D-4240-980F5D98BE00}"/>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dirty="0" smtClean="0">
                <a:solidFill>
                  <a:schemeClr val="lt1"/>
                </a:solidFill>
              </a:rPr>
              <a:t>Wellness Webinar</a:t>
            </a:r>
            <a:endParaRPr sz="1400" dirty="0">
              <a:solidFill>
                <a:schemeClr val="lt1"/>
              </a:solidFill>
            </a:endParaRPr>
          </a:p>
        </p:txBody>
      </p:sp>
    </p:spTree>
    <p:extLst>
      <p:ext uri="{BB962C8B-B14F-4D97-AF65-F5344CB8AC3E}">
        <p14:creationId xmlns:p14="http://schemas.microsoft.com/office/powerpoint/2010/main" val="4224211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ACD1E7BA-5FE2-3646-BE45-4B7723A20204}"/>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AFCD0819-6A77-EDC5-BC92-474BEC15C5CA}"/>
              </a:ext>
            </a:extLst>
          </p:cNvPr>
          <p:cNvPicPr preferRelativeResize="0"/>
          <p:nvPr/>
        </p:nvPicPr>
        <p:blipFill>
          <a:blip r:embed="rId3">
            <a:alphaModFix/>
          </a:blip>
          <a:stretch>
            <a:fillRect/>
          </a:stretch>
        </p:blipFill>
        <p:spPr>
          <a:xfrm>
            <a:off x="0" y="0"/>
            <a:ext cx="12192000" cy="6858035"/>
          </a:xfrm>
          <a:prstGeom prst="rect">
            <a:avLst/>
          </a:prstGeom>
          <a:noFill/>
          <a:ln>
            <a:noFill/>
          </a:ln>
        </p:spPr>
      </p:pic>
      <p:sp>
        <p:nvSpPr>
          <p:cNvPr id="285" name="Google Shape;285;p6">
            <a:extLst>
              <a:ext uri="{FF2B5EF4-FFF2-40B4-BE49-F238E27FC236}">
                <a16:creationId xmlns:a16="http://schemas.microsoft.com/office/drawing/2014/main" id="{E3DBAC1E-D777-BBBF-E973-9DF60DFC6CC1}"/>
              </a:ext>
            </a:extLst>
          </p:cNvPr>
          <p:cNvSpPr txBox="1">
            <a:spLocks noGrp="1"/>
          </p:cNvSpPr>
          <p:nvPr>
            <p:ph type="title"/>
          </p:nvPr>
        </p:nvSpPr>
        <p:spPr>
          <a:xfrm>
            <a:off x="285342" y="597115"/>
            <a:ext cx="10515600" cy="1097882"/>
          </a:xfrm>
          <a:prstGeom prst="rect">
            <a:avLst/>
          </a:prstGeom>
          <a:noFill/>
          <a:ln>
            <a:noFill/>
          </a:ln>
        </p:spPr>
        <p:txBody>
          <a:bodyPr spcFirstLastPara="1" wrap="square" lIns="91425" tIns="45700" rIns="91425" bIns="45700" anchor="ctr" anchorCtr="0">
            <a:normAutofit/>
          </a:bodyPr>
          <a:lstStyle/>
          <a:p>
            <a:pPr lvl="0">
              <a:buSzPts val="4400"/>
            </a:pPr>
            <a:r>
              <a:rPr lang="en-US" sz="4000" dirty="0"/>
              <a:t>Common Objections to HPV Vaccination</a:t>
            </a:r>
            <a:endParaRPr sz="4000" dirty="0"/>
          </a:p>
        </p:txBody>
      </p:sp>
      <p:sp>
        <p:nvSpPr>
          <p:cNvPr id="286" name="Google Shape;286;p6">
            <a:extLst>
              <a:ext uri="{FF2B5EF4-FFF2-40B4-BE49-F238E27FC236}">
                <a16:creationId xmlns:a16="http://schemas.microsoft.com/office/drawing/2014/main" id="{D11869F4-DC91-BA8C-87FE-B0114F578FA3}"/>
              </a:ext>
            </a:extLst>
          </p:cNvPr>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lt1"/>
                </a:solidFill>
              </a:rPr>
              <a:t>1/22/2026</a:t>
            </a:r>
            <a:endParaRPr sz="1400" dirty="0">
              <a:solidFill>
                <a:schemeClr val="lt1"/>
              </a:solidFill>
            </a:endParaRPr>
          </a:p>
        </p:txBody>
      </p:sp>
      <p:sp>
        <p:nvSpPr>
          <p:cNvPr id="287" name="Google Shape;287;p6">
            <a:extLst>
              <a:ext uri="{FF2B5EF4-FFF2-40B4-BE49-F238E27FC236}">
                <a16:creationId xmlns:a16="http://schemas.microsoft.com/office/drawing/2014/main" id="{A9D73C2B-C02F-9AA0-40D4-762EC0A7E808}"/>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19</a:t>
            </a:fld>
            <a:endParaRPr sz="1400">
              <a:solidFill>
                <a:schemeClr val="lt1"/>
              </a:solidFill>
            </a:endParaRPr>
          </a:p>
        </p:txBody>
      </p:sp>
      <p:sp>
        <p:nvSpPr>
          <p:cNvPr id="288" name="Google Shape;288;p6">
            <a:extLst>
              <a:ext uri="{FF2B5EF4-FFF2-40B4-BE49-F238E27FC236}">
                <a16:creationId xmlns:a16="http://schemas.microsoft.com/office/drawing/2014/main" id="{86684F3E-7F4E-51E0-4681-9DC184D4FBA4}"/>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dirty="0" smtClean="0">
                <a:solidFill>
                  <a:schemeClr val="lt1"/>
                </a:solidFill>
              </a:rPr>
              <a:t>Wellness Webinar</a:t>
            </a:r>
            <a:endParaRPr sz="1400" dirty="0">
              <a:solidFill>
                <a:schemeClr val="lt1"/>
              </a:solidFill>
            </a:endParaRPr>
          </a:p>
        </p:txBody>
      </p:sp>
      <p:sp>
        <p:nvSpPr>
          <p:cNvPr id="3" name="Oval 2">
            <a:extLst>
              <a:ext uri="{FF2B5EF4-FFF2-40B4-BE49-F238E27FC236}">
                <a16:creationId xmlns:a16="http://schemas.microsoft.com/office/drawing/2014/main" id="{2E911D97-4380-833D-64BA-3DBC2203C52A}"/>
              </a:ext>
            </a:extLst>
          </p:cNvPr>
          <p:cNvSpPr/>
          <p:nvPr/>
        </p:nvSpPr>
        <p:spPr>
          <a:xfrm>
            <a:off x="2818664" y="2112196"/>
            <a:ext cx="2131365" cy="1710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8952">
              <a:spcAft>
                <a:spcPts val="600"/>
              </a:spcAft>
            </a:pPr>
            <a:r>
              <a:rPr lang="en-US" sz="1494" kern="1200">
                <a:solidFill>
                  <a:schemeClr val="lt1"/>
                </a:solidFill>
                <a:latin typeface="+mn-lt"/>
                <a:ea typeface="+mn-ea"/>
                <a:cs typeface="+mn-cs"/>
              </a:rPr>
              <a:t>Why does my child need the HPV vaccine?</a:t>
            </a:r>
            <a:endParaRPr lang="en-US"/>
          </a:p>
        </p:txBody>
      </p:sp>
      <p:sp>
        <p:nvSpPr>
          <p:cNvPr id="6" name="Oval 5">
            <a:extLst>
              <a:ext uri="{FF2B5EF4-FFF2-40B4-BE49-F238E27FC236}">
                <a16:creationId xmlns:a16="http://schemas.microsoft.com/office/drawing/2014/main" id="{51D33673-C54C-BEF5-AA5B-7D38EFE1353E}"/>
              </a:ext>
            </a:extLst>
          </p:cNvPr>
          <p:cNvSpPr/>
          <p:nvPr/>
        </p:nvSpPr>
        <p:spPr>
          <a:xfrm>
            <a:off x="6113382" y="2292112"/>
            <a:ext cx="1647359" cy="1710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8952">
              <a:spcAft>
                <a:spcPts val="600"/>
              </a:spcAft>
            </a:pPr>
            <a:r>
              <a:rPr lang="en-US" sz="1494" kern="1200">
                <a:solidFill>
                  <a:schemeClr val="lt1"/>
                </a:solidFill>
                <a:latin typeface="+mn-lt"/>
                <a:ea typeface="+mn-ea"/>
                <a:cs typeface="+mn-cs"/>
              </a:rPr>
              <a:t>Is my child at risk for HPV?</a:t>
            </a:r>
            <a:endParaRPr lang="en-US"/>
          </a:p>
        </p:txBody>
      </p:sp>
      <p:sp>
        <p:nvSpPr>
          <p:cNvPr id="7" name="Oval 6">
            <a:extLst>
              <a:ext uri="{FF2B5EF4-FFF2-40B4-BE49-F238E27FC236}">
                <a16:creationId xmlns:a16="http://schemas.microsoft.com/office/drawing/2014/main" id="{1FF287A7-B141-C9C9-3858-08DAA25737BA}"/>
              </a:ext>
            </a:extLst>
          </p:cNvPr>
          <p:cNvSpPr/>
          <p:nvPr/>
        </p:nvSpPr>
        <p:spPr>
          <a:xfrm>
            <a:off x="4592743" y="4129551"/>
            <a:ext cx="2090879" cy="1393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8952">
              <a:spcAft>
                <a:spcPts val="600"/>
              </a:spcAft>
            </a:pPr>
            <a:r>
              <a:rPr lang="en-US" sz="1494" kern="1200">
                <a:solidFill>
                  <a:schemeClr val="lt1"/>
                </a:solidFill>
                <a:latin typeface="+mn-lt"/>
                <a:ea typeface="+mn-ea"/>
                <a:cs typeface="+mn-cs"/>
              </a:rPr>
              <a:t>Why do they need the HPV vaccine at such a young age?</a:t>
            </a:r>
            <a:endParaRPr lang="en-US"/>
          </a:p>
        </p:txBody>
      </p:sp>
      <p:sp>
        <p:nvSpPr>
          <p:cNvPr id="8" name="Oval 7">
            <a:extLst>
              <a:ext uri="{FF2B5EF4-FFF2-40B4-BE49-F238E27FC236}">
                <a16:creationId xmlns:a16="http://schemas.microsoft.com/office/drawing/2014/main" id="{8B858EB5-C732-EC56-0D6B-75E081FE4BE8}"/>
              </a:ext>
            </a:extLst>
          </p:cNvPr>
          <p:cNvSpPr/>
          <p:nvPr/>
        </p:nvSpPr>
        <p:spPr>
          <a:xfrm>
            <a:off x="6621805" y="4129551"/>
            <a:ext cx="2151154" cy="19641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8952">
              <a:spcAft>
                <a:spcPts val="600"/>
              </a:spcAft>
            </a:pPr>
            <a:r>
              <a:rPr lang="en-US" sz="1494" kern="1200">
                <a:solidFill>
                  <a:schemeClr val="lt1"/>
                </a:solidFill>
                <a:latin typeface="+mn-lt"/>
                <a:ea typeface="+mn-ea"/>
                <a:cs typeface="+mn-cs"/>
              </a:rPr>
              <a:t>I’m worried about the safety of the HPV vaccine.  Is it safe?</a:t>
            </a:r>
            <a:endParaRPr lang="en-US"/>
          </a:p>
        </p:txBody>
      </p:sp>
      <p:sp>
        <p:nvSpPr>
          <p:cNvPr id="9" name="Oval 8">
            <a:extLst>
              <a:ext uri="{FF2B5EF4-FFF2-40B4-BE49-F238E27FC236}">
                <a16:creationId xmlns:a16="http://schemas.microsoft.com/office/drawing/2014/main" id="{224C2166-F684-17CF-71B4-E789B05B41B6}"/>
              </a:ext>
            </a:extLst>
          </p:cNvPr>
          <p:cNvSpPr/>
          <p:nvPr/>
        </p:nvSpPr>
        <p:spPr>
          <a:xfrm>
            <a:off x="7889004" y="1926266"/>
            <a:ext cx="1644275" cy="1837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8952">
              <a:spcAft>
                <a:spcPts val="600"/>
              </a:spcAft>
            </a:pPr>
            <a:r>
              <a:rPr lang="en-US" sz="1494" kern="1200">
                <a:solidFill>
                  <a:schemeClr val="lt1"/>
                </a:solidFill>
                <a:latin typeface="+mn-lt"/>
                <a:ea typeface="+mn-ea"/>
                <a:cs typeface="+mn-cs"/>
              </a:rPr>
              <a:t>Would you give the HPV vaccine to your child?</a:t>
            </a:r>
            <a:endParaRPr lang="en-US"/>
          </a:p>
        </p:txBody>
      </p:sp>
      <p:sp>
        <p:nvSpPr>
          <p:cNvPr id="10" name="Oval 9">
            <a:extLst>
              <a:ext uri="{FF2B5EF4-FFF2-40B4-BE49-F238E27FC236}">
                <a16:creationId xmlns:a16="http://schemas.microsoft.com/office/drawing/2014/main" id="{C10E0F07-94FD-D287-F40F-DA766A502D2B}"/>
              </a:ext>
            </a:extLst>
          </p:cNvPr>
          <p:cNvSpPr/>
          <p:nvPr/>
        </p:nvSpPr>
        <p:spPr>
          <a:xfrm>
            <a:off x="2978995" y="4509711"/>
            <a:ext cx="1552319" cy="1774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8952">
              <a:spcAft>
                <a:spcPts val="600"/>
              </a:spcAft>
            </a:pPr>
            <a:r>
              <a:rPr lang="en-US" sz="1494" kern="1200" dirty="0">
                <a:solidFill>
                  <a:schemeClr val="lt1"/>
                </a:solidFill>
                <a:latin typeface="+mn-lt"/>
                <a:ea typeface="+mn-ea"/>
                <a:cs typeface="+mn-cs"/>
              </a:rPr>
              <a:t>Why do boys need the HPV vaccine?</a:t>
            </a:r>
            <a:endParaRPr lang="en-US" dirty="0"/>
          </a:p>
        </p:txBody>
      </p:sp>
      <p:sp>
        <p:nvSpPr>
          <p:cNvPr id="11" name="Oval 10">
            <a:extLst>
              <a:ext uri="{FF2B5EF4-FFF2-40B4-BE49-F238E27FC236}">
                <a16:creationId xmlns:a16="http://schemas.microsoft.com/office/drawing/2014/main" id="{79FC6A72-5EA0-D929-1920-782415D0454A}"/>
              </a:ext>
            </a:extLst>
          </p:cNvPr>
          <p:cNvSpPr/>
          <p:nvPr/>
        </p:nvSpPr>
        <p:spPr>
          <a:xfrm>
            <a:off x="4846183" y="2165392"/>
            <a:ext cx="1393919" cy="1837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8952">
              <a:spcAft>
                <a:spcPts val="600"/>
              </a:spcAft>
            </a:pPr>
            <a:r>
              <a:rPr lang="en-US" sz="1494" kern="1200">
                <a:solidFill>
                  <a:schemeClr val="lt1"/>
                </a:solidFill>
                <a:latin typeface="+mn-lt"/>
                <a:ea typeface="+mn-ea"/>
                <a:cs typeface="+mn-cs"/>
              </a:rPr>
              <a:t>What diseases are caused by HPV?</a:t>
            </a:r>
            <a:endParaRPr lang="en-US"/>
          </a:p>
        </p:txBody>
      </p:sp>
      <p:sp>
        <p:nvSpPr>
          <p:cNvPr id="12" name="Oval 11">
            <a:extLst>
              <a:ext uri="{FF2B5EF4-FFF2-40B4-BE49-F238E27FC236}">
                <a16:creationId xmlns:a16="http://schemas.microsoft.com/office/drawing/2014/main" id="{8C37C503-A97B-A989-2A84-60B2919AFF8F}"/>
              </a:ext>
            </a:extLst>
          </p:cNvPr>
          <p:cNvSpPr/>
          <p:nvPr/>
        </p:nvSpPr>
        <p:spPr>
          <a:xfrm>
            <a:off x="1773224" y="3354160"/>
            <a:ext cx="1710719" cy="1425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8952">
              <a:spcAft>
                <a:spcPts val="600"/>
              </a:spcAft>
            </a:pPr>
            <a:r>
              <a:rPr lang="en-US" sz="1494" kern="1200">
                <a:solidFill>
                  <a:schemeClr val="lt1"/>
                </a:solidFill>
                <a:latin typeface="+mn-lt"/>
                <a:ea typeface="+mn-ea"/>
                <a:cs typeface="+mn-cs"/>
              </a:rPr>
              <a:t>How do you know the HPV vaccine works?</a:t>
            </a:r>
            <a:endParaRPr lang="en-US"/>
          </a:p>
        </p:txBody>
      </p:sp>
      <p:sp>
        <p:nvSpPr>
          <p:cNvPr id="13" name="Oval 12">
            <a:extLst>
              <a:ext uri="{FF2B5EF4-FFF2-40B4-BE49-F238E27FC236}">
                <a16:creationId xmlns:a16="http://schemas.microsoft.com/office/drawing/2014/main" id="{FAE950D6-ADC7-BA93-55E5-27B2DFE95BAD}"/>
              </a:ext>
            </a:extLst>
          </p:cNvPr>
          <p:cNvSpPr/>
          <p:nvPr/>
        </p:nvSpPr>
        <p:spPr>
          <a:xfrm>
            <a:off x="8711141" y="3622671"/>
            <a:ext cx="1707635" cy="2661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8952">
              <a:spcAft>
                <a:spcPts val="600"/>
              </a:spcAft>
            </a:pPr>
            <a:r>
              <a:rPr lang="en-US" sz="1494" kern="1200">
                <a:solidFill>
                  <a:schemeClr val="lt1"/>
                </a:solidFill>
                <a:latin typeface="+mn-lt"/>
                <a:ea typeface="+mn-ea"/>
                <a:cs typeface="+mn-cs"/>
              </a:rPr>
              <a:t>I’m worried getting the vaccine will make my child think having sex is OK?</a:t>
            </a:r>
            <a:endParaRPr lang="en-US"/>
          </a:p>
        </p:txBody>
      </p:sp>
    </p:spTree>
    <p:extLst>
      <p:ext uri="{BB962C8B-B14F-4D97-AF65-F5344CB8AC3E}">
        <p14:creationId xmlns:p14="http://schemas.microsoft.com/office/powerpoint/2010/main" val="127456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6"/>
          <p:cNvPicPr preferRelativeResize="0"/>
          <p:nvPr/>
        </p:nvPicPr>
        <p:blipFill rotWithShape="1">
          <a:blip r:embed="rId3">
            <a:alphaModFix/>
          </a:blip>
          <a:srcRect/>
          <a:stretch/>
        </p:blipFill>
        <p:spPr>
          <a:xfrm>
            <a:off x="0" y="-6"/>
            <a:ext cx="12192000" cy="6858035"/>
          </a:xfrm>
          <a:prstGeom prst="rect">
            <a:avLst/>
          </a:prstGeom>
          <a:noFill/>
          <a:ln>
            <a:noFill/>
          </a:ln>
        </p:spPr>
      </p:pic>
      <p:sp>
        <p:nvSpPr>
          <p:cNvPr id="186" name="Google Shape;186;p6"/>
          <p:cNvSpPr txBox="1">
            <a:spLocks noGrp="1"/>
          </p:cNvSpPr>
          <p:nvPr>
            <p:ph type="body" idx="1"/>
          </p:nvPr>
        </p:nvSpPr>
        <p:spPr>
          <a:xfrm>
            <a:off x="838200" y="1981199"/>
            <a:ext cx="10515600" cy="392114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800" dirty="0">
                <a:solidFill>
                  <a:schemeClr val="dk1"/>
                </a:solidFill>
              </a:rPr>
              <a:t>The Louisiana Department of Health (LDH) employees, contractors, affiliates, et al. have no actual or potential conflict- of- interest in relation to this program presentation.  The content herein is intended for general guidance, not as legal advice. </a:t>
            </a:r>
            <a:endParaRPr dirty="0"/>
          </a:p>
          <a:p>
            <a:pPr marL="0" lvl="0" indent="0" algn="l" rtl="0">
              <a:lnSpc>
                <a:spcPct val="90000"/>
              </a:lnSpc>
              <a:spcBef>
                <a:spcPts val="1000"/>
              </a:spcBef>
              <a:spcAft>
                <a:spcPts val="0"/>
              </a:spcAft>
              <a:buSzPts val="1800"/>
              <a:buNone/>
            </a:pPr>
            <a:r>
              <a:rPr lang="en-US" sz="2800" dirty="0">
                <a:solidFill>
                  <a:schemeClr val="dk1"/>
                </a:solidFill>
              </a:rPr>
              <a:t>Laws and regulations take priority if there are any differences. Only LDH’s Secretary or Surgeon General can give official statements. LDH cannot speak for other government agencies, and if you need legal advice, you should consult a lawyer.</a:t>
            </a:r>
            <a:endParaRPr dirty="0"/>
          </a:p>
          <a:p>
            <a:pPr marL="228600" lvl="0" indent="-50800" algn="l" rtl="0">
              <a:lnSpc>
                <a:spcPct val="90000"/>
              </a:lnSpc>
              <a:spcBef>
                <a:spcPts val="0"/>
              </a:spcBef>
              <a:spcAft>
                <a:spcPts val="0"/>
              </a:spcAft>
              <a:buClr>
                <a:schemeClr val="dk1"/>
              </a:buClr>
              <a:buSzPts val="2800"/>
              <a:buNone/>
            </a:pPr>
            <a:endParaRPr sz="2800" dirty="0">
              <a:solidFill>
                <a:srgbClr val="198A94"/>
              </a:solidFill>
            </a:endParaRPr>
          </a:p>
        </p:txBody>
      </p:sp>
      <p:sp>
        <p:nvSpPr>
          <p:cNvPr id="187" name="Google Shape;187;p6"/>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4000" dirty="0"/>
              <a:t>Disclaimer</a:t>
            </a:r>
            <a:endParaRPr sz="4000" dirty="0">
              <a:solidFill>
                <a:srgbClr val="051E41"/>
              </a:solidFill>
            </a:endParaRPr>
          </a:p>
        </p:txBody>
      </p:sp>
      <p:sp>
        <p:nvSpPr>
          <p:cNvPr id="188" name="Google Shape;188;p6"/>
          <p:cNvSpPr txBox="1">
            <a:spLocks noGrp="1"/>
          </p:cNvSpPr>
          <p:nvPr>
            <p:ph type="dt" idx="10"/>
          </p:nvPr>
        </p:nvSpPr>
        <p:spPr>
          <a:xfrm>
            <a:off x="838199" y="6434341"/>
            <a:ext cx="1167063" cy="369650"/>
          </a:xfrm>
          <a:prstGeom prst="rect">
            <a:avLst/>
          </a:prstGeom>
          <a:noFill/>
          <a:ln>
            <a:noFill/>
          </a:ln>
        </p:spPr>
        <p:txBody>
          <a:bodyPr spcFirstLastPara="1" wrap="square" lIns="91425" tIns="45700" rIns="91425" bIns="45700" anchor="ctr" anchorCtr="0">
            <a:noAutofit/>
          </a:bodyPr>
          <a:lstStyle/>
          <a:p>
            <a:pPr lvl="0"/>
            <a:r>
              <a:rPr lang="en-US" sz="1400" dirty="0" smtClean="0">
                <a:solidFill>
                  <a:schemeClr val="lt1"/>
                </a:solidFill>
              </a:rPr>
              <a:t>1/22/2026</a:t>
            </a:r>
            <a:endParaRPr lang="en-US" sz="1400" dirty="0">
              <a:solidFill>
                <a:schemeClr val="lt1"/>
              </a:solidFill>
            </a:endParaRPr>
          </a:p>
        </p:txBody>
      </p:sp>
      <p:sp>
        <p:nvSpPr>
          <p:cNvPr id="189" name="Google Shape;189;p6"/>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lt1"/>
                </a:solidFill>
              </a:rPr>
              <a:t>2</a:t>
            </a:fld>
            <a:endParaRPr sz="1400" dirty="0">
              <a:solidFill>
                <a:schemeClr val="lt1"/>
              </a:solidFill>
            </a:endParaRPr>
          </a:p>
        </p:txBody>
      </p:sp>
      <p:sp>
        <p:nvSpPr>
          <p:cNvPr id="190" name="Google Shape;190;p6"/>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lvl="0" algn="ctr">
              <a:buSzTx/>
              <a:defRPr/>
            </a:pPr>
            <a:r>
              <a:rPr lang="en-US" sz="1400" dirty="0">
                <a:solidFill>
                  <a:prstClr val="white"/>
                </a:solidFill>
                <a:latin typeface="Arial"/>
                <a:cs typeface="Arial"/>
                <a:sym typeface="Arial"/>
              </a:rPr>
              <a:t>Wellness Webinar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AB64047A-CAC5-974A-1E4D-07F5683DD25E}"/>
              </a:ext>
            </a:extLst>
          </p:cNvPr>
          <p:cNvPicPr>
            <a:picLocks noGrp="1" noChangeAspect="1"/>
          </p:cNvPicPr>
          <p:nvPr>
            <p:ph idx="1"/>
          </p:nvPr>
        </p:nvPicPr>
        <p:blipFill>
          <a:blip r:embed="rId3"/>
          <a:stretch>
            <a:fillRect/>
          </a:stretch>
        </p:blipFill>
        <p:spPr>
          <a:xfrm>
            <a:off x="643467" y="2400142"/>
            <a:ext cx="10905066" cy="2944368"/>
          </a:xfrm>
          <a:prstGeom prst="rect">
            <a:avLst/>
          </a:prstGeom>
        </p:spPr>
      </p:pic>
      <p:sp>
        <p:nvSpPr>
          <p:cNvPr id="3" name="Google Shape;285;p6">
            <a:extLst>
              <a:ext uri="{FF2B5EF4-FFF2-40B4-BE49-F238E27FC236}">
                <a16:creationId xmlns:a16="http://schemas.microsoft.com/office/drawing/2014/main" id="{76D75D01-CEA0-EB82-EBDF-46F14DCD8732}"/>
              </a:ext>
            </a:extLst>
          </p:cNvPr>
          <p:cNvSpPr txBox="1">
            <a:spLocks noGrp="1"/>
          </p:cNvSpPr>
          <p:nvPr>
            <p:ph type="title"/>
          </p:nvPr>
        </p:nvSpPr>
        <p:spPr>
          <a:xfrm>
            <a:off x="348615" y="661030"/>
            <a:ext cx="10515600" cy="1097882"/>
          </a:xfrm>
          <a:prstGeom prst="rect">
            <a:avLst/>
          </a:prstGeom>
          <a:noFill/>
          <a:ln>
            <a:noFill/>
          </a:ln>
        </p:spPr>
        <p:txBody>
          <a:bodyPr spcFirstLastPara="1" wrap="square" lIns="91425" tIns="45700" rIns="91425" bIns="45700" anchor="ctr" anchorCtr="0">
            <a:normAutofit/>
          </a:bodyPr>
          <a:lstStyle/>
          <a:p>
            <a:pPr lvl="0" algn="l">
              <a:buSzPts val="4400"/>
            </a:pPr>
            <a:r>
              <a:rPr lang="en-US" sz="4000" dirty="0"/>
              <a:t>Testimonial</a:t>
            </a:r>
            <a:endParaRPr sz="4000" dirty="0"/>
          </a:p>
        </p:txBody>
      </p:sp>
    </p:spTree>
    <p:extLst>
      <p:ext uri="{BB962C8B-B14F-4D97-AF65-F5344CB8AC3E}">
        <p14:creationId xmlns:p14="http://schemas.microsoft.com/office/powerpoint/2010/main" val="205501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EC9370CA-0D5D-BA0B-7650-0EC15162312A}"/>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63054C13-7E9A-7A03-7161-2B758920FB8A}"/>
              </a:ext>
            </a:extLst>
          </p:cNvPr>
          <p:cNvPicPr preferRelativeResize="0"/>
          <p:nvPr/>
        </p:nvPicPr>
        <p:blipFill>
          <a:blip r:embed="rId3">
            <a:alphaModFix/>
          </a:blip>
          <a:stretch>
            <a:fillRect/>
          </a:stretch>
        </p:blipFill>
        <p:spPr>
          <a:xfrm>
            <a:off x="0" y="-6"/>
            <a:ext cx="12192000" cy="6858035"/>
          </a:xfrm>
          <a:prstGeom prst="rect">
            <a:avLst/>
          </a:prstGeom>
          <a:noFill/>
          <a:ln>
            <a:noFill/>
          </a:ln>
        </p:spPr>
      </p:pic>
      <p:sp>
        <p:nvSpPr>
          <p:cNvPr id="285" name="Google Shape;285;p6">
            <a:extLst>
              <a:ext uri="{FF2B5EF4-FFF2-40B4-BE49-F238E27FC236}">
                <a16:creationId xmlns:a16="http://schemas.microsoft.com/office/drawing/2014/main" id="{76D75D01-CEA0-EB82-EBDF-46F14DCD8732}"/>
              </a:ext>
            </a:extLst>
          </p:cNvPr>
          <p:cNvSpPr txBox="1">
            <a:spLocks noGrp="1"/>
          </p:cNvSpPr>
          <p:nvPr>
            <p:ph type="title"/>
          </p:nvPr>
        </p:nvSpPr>
        <p:spPr>
          <a:xfrm>
            <a:off x="348615" y="661030"/>
            <a:ext cx="10515600" cy="1097882"/>
          </a:xfrm>
          <a:prstGeom prst="rect">
            <a:avLst/>
          </a:prstGeom>
          <a:noFill/>
          <a:ln>
            <a:noFill/>
          </a:ln>
        </p:spPr>
        <p:txBody>
          <a:bodyPr spcFirstLastPara="1" wrap="square" lIns="91425" tIns="45700" rIns="91425" bIns="45700" anchor="ctr" anchorCtr="0">
            <a:normAutofit/>
          </a:bodyPr>
          <a:lstStyle/>
          <a:p>
            <a:pPr>
              <a:lnSpc>
                <a:spcPct val="100000"/>
              </a:lnSpc>
              <a:buClr>
                <a:schemeClr val="dk1"/>
              </a:buClr>
              <a:buSzPts val="4400"/>
            </a:pPr>
            <a:r>
              <a:rPr lang="en-US" sz="4000" dirty="0"/>
              <a:t>Summary</a:t>
            </a:r>
            <a:endParaRPr sz="4000" dirty="0"/>
          </a:p>
        </p:txBody>
      </p:sp>
      <p:sp>
        <p:nvSpPr>
          <p:cNvPr id="286" name="Google Shape;286;p6">
            <a:extLst>
              <a:ext uri="{FF2B5EF4-FFF2-40B4-BE49-F238E27FC236}">
                <a16:creationId xmlns:a16="http://schemas.microsoft.com/office/drawing/2014/main" id="{DE55A9F2-F3F7-77FB-15E7-4C2810B5BC3E}"/>
              </a:ext>
            </a:extLst>
          </p:cNvPr>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lt1"/>
                </a:solidFill>
              </a:rPr>
              <a:t>1/22/2026</a:t>
            </a:r>
            <a:endParaRPr sz="1400" dirty="0">
              <a:solidFill>
                <a:schemeClr val="lt1"/>
              </a:solidFill>
            </a:endParaRPr>
          </a:p>
        </p:txBody>
      </p:sp>
      <p:sp>
        <p:nvSpPr>
          <p:cNvPr id="287" name="Google Shape;287;p6">
            <a:extLst>
              <a:ext uri="{FF2B5EF4-FFF2-40B4-BE49-F238E27FC236}">
                <a16:creationId xmlns:a16="http://schemas.microsoft.com/office/drawing/2014/main" id="{0E358EBE-731E-04D1-9F54-E8619AA21DFA}"/>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21</a:t>
            </a:fld>
            <a:endParaRPr sz="1400">
              <a:solidFill>
                <a:schemeClr val="lt1"/>
              </a:solidFill>
            </a:endParaRPr>
          </a:p>
        </p:txBody>
      </p:sp>
      <p:sp>
        <p:nvSpPr>
          <p:cNvPr id="288" name="Google Shape;288;p6">
            <a:extLst>
              <a:ext uri="{FF2B5EF4-FFF2-40B4-BE49-F238E27FC236}">
                <a16:creationId xmlns:a16="http://schemas.microsoft.com/office/drawing/2014/main" id="{B102DEB2-80F1-FA14-4B87-B250528E3369}"/>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dirty="0" smtClean="0">
                <a:solidFill>
                  <a:schemeClr val="lt1"/>
                </a:solidFill>
              </a:rPr>
              <a:t>Wellness Webinar</a:t>
            </a:r>
            <a:endParaRPr sz="1400" dirty="0">
              <a:solidFill>
                <a:schemeClr val="lt1"/>
              </a:solidFill>
            </a:endParaRPr>
          </a:p>
        </p:txBody>
      </p:sp>
      <p:graphicFrame>
        <p:nvGraphicFramePr>
          <p:cNvPr id="4" name="Content Placeholder 2">
            <a:extLst>
              <a:ext uri="{FF2B5EF4-FFF2-40B4-BE49-F238E27FC236}">
                <a16:creationId xmlns:a16="http://schemas.microsoft.com/office/drawing/2014/main" id="{3495F754-28E5-AF32-77FB-85AC06F1D2D8}"/>
              </a:ext>
            </a:extLst>
          </p:cNvPr>
          <p:cNvGraphicFramePr>
            <a:graphicFrameLocks noGrp="1"/>
          </p:cNvGraphicFramePr>
          <p:nvPr>
            <p:ph idx="1"/>
            <p:extLst/>
          </p:nvPr>
        </p:nvGraphicFramePr>
        <p:xfrm>
          <a:off x="1904258" y="1758912"/>
          <a:ext cx="8718796" cy="4262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2546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C8F0339C-26A4-69CC-36D3-077EE73932D1}"/>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D8B57B3C-3E84-BEBE-521F-E8A0F32C4AF1}"/>
              </a:ext>
            </a:extLst>
          </p:cNvPr>
          <p:cNvPicPr preferRelativeResize="0"/>
          <p:nvPr/>
        </p:nvPicPr>
        <p:blipFill>
          <a:blip r:embed="rId3">
            <a:alphaModFix/>
          </a:blip>
          <a:stretch>
            <a:fillRect/>
          </a:stretch>
        </p:blipFill>
        <p:spPr>
          <a:xfrm>
            <a:off x="0" y="-6"/>
            <a:ext cx="12192000" cy="6858035"/>
          </a:xfrm>
          <a:prstGeom prst="rect">
            <a:avLst/>
          </a:prstGeom>
          <a:noFill/>
          <a:ln>
            <a:noFill/>
          </a:ln>
        </p:spPr>
      </p:pic>
      <p:sp>
        <p:nvSpPr>
          <p:cNvPr id="284" name="Google Shape;284;p6">
            <a:extLst>
              <a:ext uri="{FF2B5EF4-FFF2-40B4-BE49-F238E27FC236}">
                <a16:creationId xmlns:a16="http://schemas.microsoft.com/office/drawing/2014/main" id="{D38D407F-5147-3887-8522-ED0AC497AA36}"/>
              </a:ext>
            </a:extLst>
          </p:cNvPr>
          <p:cNvSpPr txBox="1">
            <a:spLocks noGrp="1"/>
          </p:cNvSpPr>
          <p:nvPr>
            <p:ph type="body" idx="1"/>
          </p:nvPr>
        </p:nvSpPr>
        <p:spPr>
          <a:xfrm>
            <a:off x="243840" y="1186053"/>
            <a:ext cx="11547630" cy="4983480"/>
          </a:xfrm>
          <a:prstGeom prst="rect">
            <a:avLst/>
          </a:prstGeom>
          <a:noFill/>
          <a:ln>
            <a:noFill/>
          </a:ln>
        </p:spPr>
        <p:txBody>
          <a:bodyPr spcFirstLastPara="1" wrap="square" lIns="91425" tIns="45700" rIns="91425" bIns="45700" anchor="t" anchorCtr="0">
            <a:noAutofit/>
          </a:bodyPr>
          <a:lstStyle/>
          <a:p>
            <a:pPr marL="635000" lvl="0" indent="-457200">
              <a:lnSpc>
                <a:spcPct val="120000"/>
              </a:lnSpc>
              <a:spcBef>
                <a:spcPts val="0"/>
              </a:spcBef>
              <a:buSzPct val="100000"/>
              <a:buFont typeface="+mj-lt"/>
              <a:buAutoNum type="arabicPeriod"/>
            </a:pP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U.S. Cancer Statistics Working Group. U.S. Cancer Statistics Data Visualizations Tool. U.S. Department of Health and Human Services, Centers for Disease Control and Prevention and National Cancer Institute; </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https://www.cdc.gov/cancer/dataviz</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 released in June 2025.</a:t>
            </a:r>
          </a:p>
          <a:p>
            <a:pPr marL="635000" lvl="0" indent="-457200">
              <a:lnSpc>
                <a:spcPct val="120000"/>
              </a:lnSpc>
              <a:spcBef>
                <a:spcPts val="0"/>
              </a:spcBef>
              <a:buSzPct val="100000"/>
              <a:buFont typeface="+mj-lt"/>
              <a:buAutoNum type="arabicPeriod"/>
            </a:pP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Star J, Han X, Smith RA, Schafer </a:t>
            </a:r>
            <a:r>
              <a:rPr lang="en-US" sz="1000" dirty="0" err="1">
                <a:solidFill>
                  <a:schemeClr val="tx1"/>
                </a:solidFill>
                <a:latin typeface="Calibri" panose="020F0502020204030204" pitchFamily="34" charset="0"/>
                <a:ea typeface="Calibri" panose="020F0502020204030204" pitchFamily="34" charset="0"/>
                <a:cs typeface="Calibri" panose="020F0502020204030204" pitchFamily="34" charset="0"/>
              </a:rPr>
              <a:t>EJ</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 Jemal A, Bandi P. Cancer Screening 3 Years After the Onset of the COVID-19 Pandemic. JAMA. 2025;333(17):1543–1546. doi:10.1001/jama.2025.0902.</a:t>
            </a:r>
          </a:p>
          <a:p>
            <a:pPr marL="635000" lvl="0" indent="-457200">
              <a:lnSpc>
                <a:spcPct val="120000"/>
              </a:lnSpc>
              <a:spcBef>
                <a:spcPts val="0"/>
              </a:spcBef>
              <a:buSzPct val="100000"/>
              <a:buFont typeface="+mj-lt"/>
              <a:buAutoNum type="arabicPeriod"/>
            </a:pP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Cervical Cancer: Screening. US Preventive Services Task Force. March 10, 2022. </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 xmlns:ahyp="http://schemas.microsoft.com/office/drawing/2018/hyperlinkcolor" val="tx"/>
                    </a:ext>
                  </a:extLst>
                </a:hlinkClick>
              </a:rPr>
              <a:t>Recommendation: Cervical Cancer: Screening | United States Preventive Services Taskforce (uspreventiveservicestaskforce.org)</a:t>
            </a:r>
            <a:endPar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635000" lvl="0" indent="-457200">
              <a:lnSpc>
                <a:spcPct val="120000"/>
              </a:lnSpc>
              <a:spcBef>
                <a:spcPts val="0"/>
              </a:spcBef>
              <a:buSzPct val="100000"/>
              <a:buFont typeface="+mj-lt"/>
              <a:buAutoNum type="arabicPeriod"/>
            </a:pP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The American Cancer Society Guidelines for the Prevention and Early Detection of Cervical Cancer. American Cancer Society. April 22, 2021. </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 xmlns:ahyp="http://schemas.microsoft.com/office/drawing/2018/hyperlinkcolor" val="tx"/>
                    </a:ext>
                  </a:extLst>
                </a:hlinkClick>
              </a:rPr>
              <a:t>The American Cancer Society Guidelines for the Prevention and Early Detection of Cervical Cancer | American Cancer Society</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635000" lvl="0" indent="-457200">
              <a:lnSpc>
                <a:spcPct val="120000"/>
              </a:lnSpc>
              <a:spcBef>
                <a:spcPts val="0"/>
              </a:spcBef>
              <a:buSzPct val="100000"/>
              <a:buFont typeface="+mj-lt"/>
              <a:buAutoNum type="arabicPeriod"/>
            </a:pPr>
            <a:r>
              <a:rPr lang="en-US" sz="1000" dirty="0">
                <a:latin typeface="Calibri" panose="020F0502020204030204" pitchFamily="34" charset="0"/>
                <a:ea typeface="Calibri" panose="020F0502020204030204" pitchFamily="34" charset="0"/>
                <a:cs typeface="Calibri" panose="020F0502020204030204" pitchFamily="34" charset="0"/>
              </a:rPr>
              <a:t>Perkins, R. B., Wolf, A. M. D., Church, T. R., Elkin, E. B., Skates, S. J., Etzioni, R. D., Guerra, C. E., Herzig, A., Hoffman, R. M., </a:t>
            </a:r>
            <a:r>
              <a:rPr lang="en-US" sz="1000" dirty="0" err="1">
                <a:latin typeface="Calibri" panose="020F0502020204030204" pitchFamily="34" charset="0"/>
                <a:ea typeface="Calibri" panose="020F0502020204030204" pitchFamily="34" charset="0"/>
                <a:cs typeface="Calibri" panose="020F0502020204030204" pitchFamily="34" charset="0"/>
              </a:rPr>
              <a:t>Oeffinger</a:t>
            </a:r>
            <a:r>
              <a:rPr lang="en-US" sz="1000" dirty="0">
                <a:latin typeface="Calibri" panose="020F0502020204030204" pitchFamily="34" charset="0"/>
                <a:ea typeface="Calibri" panose="020F0502020204030204" pitchFamily="34" charset="0"/>
                <a:cs typeface="Calibri" panose="020F0502020204030204" pitchFamily="34" charset="0"/>
              </a:rPr>
              <a:t>, K. C., Raoof, S., Shih, Y. T., Walter, L. C., Zeigler-Johnson, C., </a:t>
            </a:r>
            <a:r>
              <a:rPr lang="en-US" sz="1000" dirty="0" err="1">
                <a:latin typeface="Calibri" panose="020F0502020204030204" pitchFamily="34" charset="0"/>
                <a:ea typeface="Calibri" panose="020F0502020204030204" pitchFamily="34" charset="0"/>
                <a:cs typeface="Calibri" panose="020F0502020204030204" pitchFamily="34" charset="0"/>
              </a:rPr>
              <a:t>Manassaram</a:t>
            </a:r>
            <a:r>
              <a:rPr lang="en-US" sz="1000" dirty="0">
                <a:latin typeface="Calibri" panose="020F0502020204030204" pitchFamily="34" charset="0"/>
                <a:ea typeface="Calibri" panose="020F0502020204030204" pitchFamily="34" charset="0"/>
                <a:cs typeface="Calibri" panose="020F0502020204030204" pitchFamily="34" charset="0"/>
              </a:rPr>
              <a:t>-Baptiste, D., &amp; Smith, R. A. (2026). Self-collected vaginal specimens for human papillomavirus testing and guidance on screening exit: An update to the American Cancer Society cervical cancer screening guideline. </a:t>
            </a:r>
            <a:r>
              <a:rPr lang="en-US" sz="1000" i="1" dirty="0">
                <a:latin typeface="Calibri" panose="020F0502020204030204" pitchFamily="34" charset="0"/>
                <a:ea typeface="Calibri" panose="020F0502020204030204" pitchFamily="34" charset="0"/>
                <a:cs typeface="Calibri" panose="020F0502020204030204" pitchFamily="34" charset="0"/>
              </a:rPr>
              <a:t>CA: a cancer journal for clinicians</a:t>
            </a:r>
            <a:r>
              <a:rPr lang="en-US" sz="1000" dirty="0">
                <a:latin typeface="Calibri" panose="020F0502020204030204" pitchFamily="34" charset="0"/>
                <a:ea typeface="Calibri" panose="020F0502020204030204" pitchFamily="34" charset="0"/>
                <a:cs typeface="Calibri" panose="020F0502020204030204" pitchFamily="34" charset="0"/>
              </a:rPr>
              <a:t>, </a:t>
            </a:r>
            <a:r>
              <a:rPr lang="en-US" sz="1000" i="1" dirty="0">
                <a:latin typeface="Calibri" panose="020F0502020204030204" pitchFamily="34" charset="0"/>
                <a:ea typeface="Calibri" panose="020F0502020204030204" pitchFamily="34" charset="0"/>
                <a:cs typeface="Calibri" panose="020F0502020204030204" pitchFamily="34" charset="0"/>
              </a:rPr>
              <a:t>76</a:t>
            </a:r>
            <a:r>
              <a:rPr lang="en-US" sz="1000" dirty="0">
                <a:latin typeface="Calibri" panose="020F0502020204030204" pitchFamily="34" charset="0"/>
                <a:ea typeface="Calibri" panose="020F0502020204030204" pitchFamily="34" charset="0"/>
                <a:cs typeface="Calibri" panose="020F0502020204030204" pitchFamily="34" charset="0"/>
              </a:rPr>
              <a:t>(1), e70041. https://doi.org/10.3322/caac.70041</a:t>
            </a:r>
            <a:endPar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635000" lvl="0" indent="-457200">
              <a:lnSpc>
                <a:spcPct val="120000"/>
              </a:lnSpc>
              <a:spcBef>
                <a:spcPts val="0"/>
              </a:spcBef>
              <a:buSzPct val="100000"/>
              <a:buFont typeface="+mj-lt"/>
              <a:buAutoNum type="arabicPeriod"/>
            </a:pPr>
            <a:r>
              <a:rPr lang="en-US" sz="1000" dirty="0">
                <a:latin typeface="Calibri" panose="020F0502020204030204" pitchFamily="34" charset="0"/>
                <a:ea typeface="Calibri" panose="020F0502020204030204" pitchFamily="34" charset="0"/>
                <a:cs typeface="Calibri" panose="020F0502020204030204" pitchFamily="34" charset="0"/>
              </a:rPr>
              <a:t>Health Resources &amp; Services Administration. (2025, </a:t>
            </a:r>
            <a:r>
              <a:rPr lang="en-US" sz="1000" i="1" dirty="0">
                <a:latin typeface="Calibri" panose="020F0502020204030204" pitchFamily="34" charset="0"/>
                <a:ea typeface="Calibri" panose="020F0502020204030204" pitchFamily="34" charset="0"/>
                <a:cs typeface="Calibri" panose="020F0502020204030204" pitchFamily="34" charset="0"/>
              </a:rPr>
              <a:t>December</a:t>
            </a:r>
            <a:r>
              <a:rPr lang="en-US" sz="1000" dirty="0">
                <a:latin typeface="Calibri" panose="020F0502020204030204" pitchFamily="34" charset="0"/>
                <a:ea typeface="Calibri" panose="020F0502020204030204" pitchFamily="34" charset="0"/>
                <a:cs typeface="Calibri" panose="020F0502020204030204" pitchFamily="34" charset="0"/>
              </a:rPr>
              <a:t>). </a:t>
            </a:r>
            <a:r>
              <a:rPr lang="en-US" sz="1000" i="1" dirty="0">
                <a:latin typeface="Calibri" panose="020F0502020204030204" pitchFamily="34" charset="0"/>
                <a:ea typeface="Calibri" panose="020F0502020204030204" pitchFamily="34" charset="0"/>
                <a:cs typeface="Calibri" panose="020F0502020204030204" pitchFamily="34" charset="0"/>
              </a:rPr>
              <a:t>Women’s preventive services guidelines</a:t>
            </a:r>
            <a:r>
              <a:rPr lang="en-US" sz="1000" dirty="0">
                <a:latin typeface="Calibri" panose="020F0502020204030204" pitchFamily="34" charset="0"/>
                <a:ea typeface="Calibri" panose="020F0502020204030204" pitchFamily="34" charset="0"/>
                <a:cs typeface="Calibri" panose="020F0502020204030204" pitchFamily="34" charset="0"/>
              </a:rPr>
              <a:t>. U.S. Department of Health &amp; Human Services. </a:t>
            </a:r>
            <a:r>
              <a:rPr lang="en-US" sz="1000" dirty="0">
                <a:latin typeface="Calibri" panose="020F0502020204030204" pitchFamily="34" charset="0"/>
                <a:ea typeface="Calibri" panose="020F0502020204030204" pitchFamily="34" charset="0"/>
                <a:cs typeface="Calibri" panose="020F0502020204030204" pitchFamily="34" charset="0"/>
                <a:hlinkClick r:id="rId7"/>
              </a:rPr>
              <a:t>https://www.hrsa.gov/womens-guidelines</a:t>
            </a:r>
            <a:r>
              <a:rPr lang="en-US" sz="1000" dirty="0">
                <a:latin typeface="Calibri" panose="020F0502020204030204" pitchFamily="34" charset="0"/>
                <a:ea typeface="Calibri" panose="020F0502020204030204" pitchFamily="34" charset="0"/>
                <a:cs typeface="Calibri" panose="020F0502020204030204" pitchFamily="34" charset="0"/>
              </a:rPr>
              <a:t>. Retrieved January 5, 2026.</a:t>
            </a:r>
          </a:p>
          <a:p>
            <a:pPr marL="635000" lvl="0" indent="-457200">
              <a:lnSpc>
                <a:spcPct val="120000"/>
              </a:lnSpc>
              <a:spcBef>
                <a:spcPts val="0"/>
              </a:spcBef>
              <a:buSzPct val="100000"/>
              <a:buFont typeface="+mj-lt"/>
              <a:buAutoNum type="arabicPeriod"/>
            </a:pPr>
            <a:r>
              <a:rPr lang="en-US" sz="1000" dirty="0">
                <a:latin typeface="Calibri" panose="020F0502020204030204" pitchFamily="34" charset="0"/>
                <a:ea typeface="Calibri" panose="020F0502020204030204" pitchFamily="34" charset="0"/>
                <a:cs typeface="Calibri" panose="020F0502020204030204" pitchFamily="34" charset="0"/>
              </a:rPr>
              <a:t>Christine, B., Bush, M., </a:t>
            </a:r>
            <a:r>
              <a:rPr lang="en-US" sz="1000" dirty="0" err="1">
                <a:latin typeface="Calibri" panose="020F0502020204030204" pitchFamily="34" charset="0"/>
                <a:ea typeface="Calibri" panose="020F0502020204030204" pitchFamily="34" charset="0"/>
                <a:cs typeface="Calibri" panose="020F0502020204030204" pitchFamily="34" charset="0"/>
              </a:rPr>
              <a:t>Thurakal</a:t>
            </a:r>
            <a:r>
              <a:rPr lang="en-US" sz="1000" dirty="0">
                <a:latin typeface="Calibri" panose="020F0502020204030204" pitchFamily="34" charset="0"/>
                <a:ea typeface="Calibri" panose="020F0502020204030204" pitchFamily="34" charset="0"/>
                <a:cs typeface="Calibri" panose="020F0502020204030204" pitchFamily="34" charset="0"/>
              </a:rPr>
              <a:t>, A., &amp; Sheehy, A. M. (2026). New Cervical Cancer Screening Guidelines From the US Department of Health and Human Services: Strengthening Women's Preventive Health. </a:t>
            </a:r>
            <a:r>
              <a:rPr lang="en-US" sz="1000" i="1" dirty="0">
                <a:latin typeface="Calibri" panose="020F0502020204030204" pitchFamily="34" charset="0"/>
                <a:ea typeface="Calibri" panose="020F0502020204030204" pitchFamily="34" charset="0"/>
                <a:cs typeface="Calibri" panose="020F0502020204030204" pitchFamily="34" charset="0"/>
              </a:rPr>
              <a:t>JAMA</a:t>
            </a:r>
            <a:r>
              <a:rPr lang="en-US" sz="1000" dirty="0">
                <a:latin typeface="Calibri" panose="020F0502020204030204" pitchFamily="34" charset="0"/>
                <a:ea typeface="Calibri" panose="020F0502020204030204" pitchFamily="34" charset="0"/>
                <a:cs typeface="Calibri" panose="020F0502020204030204" pitchFamily="34" charset="0"/>
              </a:rPr>
              <a:t>, 10.1001/jama.2025.26456. Advance online publication. https://doi.org/10.1001/jama.2025.26456</a:t>
            </a:r>
            <a:endPar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635000" lvl="0" indent="-457200">
              <a:lnSpc>
                <a:spcPct val="120000"/>
              </a:lnSpc>
              <a:spcBef>
                <a:spcPts val="0"/>
              </a:spcBef>
              <a:buSzPct val="100000"/>
              <a:buFont typeface="+mj-lt"/>
              <a:buAutoNum type="arabicPeriod"/>
            </a:pP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Wentzensen, Nicolas MD, PhD1; Massad, L. Stewart MD2; Clarke, Megan A. PhD1; Garcia, Francisco MD, MPH3; Smith, Robert PhD4; Murphy, Jeanne PhD, CNM5; Guido, Richard MD6; Reyes, Ana MS7; Phillips, Sarah MS1; Berman, Nancy MSN, </a:t>
            </a:r>
            <a:r>
              <a:rPr lang="en-US" sz="1000" dirty="0" err="1">
                <a:solidFill>
                  <a:schemeClr val="tx1"/>
                </a:solidFill>
                <a:latin typeface="Calibri" panose="020F0502020204030204" pitchFamily="34" charset="0"/>
                <a:ea typeface="Calibri" panose="020F0502020204030204" pitchFamily="34" charset="0"/>
                <a:cs typeface="Calibri" panose="020F0502020204030204" pitchFamily="34" charset="0"/>
              </a:rPr>
              <a:t>ANP</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-BC, NCMP, FAANP8; Quinlan, Jeffrey MD9; Lind, Eileen NP10; Perkins, Rebecca B. MD11;  Enduring Consensus Cervical Cancer Screening and Management Guidelines Committee. Self-Collected Vaginal Specimens for HPV Testing: Recommendations From the Enduring Consensus Cervical Cancer Screening and Management Guidelines Committee. Journal of Lower Genital Tract Disease 29(2):p 144-152, April 2025. | DOI: 10.1097/LGT.0000000000000885 </a:t>
            </a:r>
          </a:p>
          <a:p>
            <a:pPr marL="635000" lvl="0" indent="-457200">
              <a:lnSpc>
                <a:spcPct val="120000"/>
              </a:lnSpc>
              <a:spcBef>
                <a:spcPts val="0"/>
              </a:spcBef>
              <a:buSzPct val="100000"/>
              <a:buFont typeface="+mj-lt"/>
              <a:buAutoNum type="arabicPeriod"/>
            </a:pP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Zeno, E. E., Brewer, N. T., Spees, L. P., Des Marais, A. C., Sanusi, B. O., Hudgens, M. G., Jackson, S., Barclay, L., Wheeler, S. B., &amp; Smith, J. S. (2022). Racial and ethnic differences in cervical cancer screening barriers and intentions: The My Body My Test-3 HPV self-collection trial among under-screened, low-income women. </a:t>
            </a:r>
            <a:r>
              <a:rPr lang="en-US" sz="1000" i="1" dirty="0" err="1">
                <a:solidFill>
                  <a:schemeClr val="tx1"/>
                </a:solidFill>
                <a:latin typeface="Calibri" panose="020F0502020204030204" pitchFamily="34" charset="0"/>
                <a:ea typeface="Calibri" panose="020F0502020204030204" pitchFamily="34" charset="0"/>
                <a:cs typeface="Calibri" panose="020F0502020204030204" pitchFamily="34" charset="0"/>
              </a:rPr>
              <a:t>PloS</a:t>
            </a:r>
            <a:r>
              <a:rPr lang="en-US" sz="1000" i="1" dirty="0">
                <a:solidFill>
                  <a:schemeClr val="tx1"/>
                </a:solidFill>
                <a:latin typeface="Calibri" panose="020F0502020204030204" pitchFamily="34" charset="0"/>
                <a:ea typeface="Calibri" panose="020F0502020204030204" pitchFamily="34" charset="0"/>
                <a:cs typeface="Calibri" panose="020F0502020204030204" pitchFamily="34" charset="0"/>
              </a:rPr>
              <a:t> one</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000" i="1" dirty="0">
                <a:solidFill>
                  <a:schemeClr val="tx1"/>
                </a:solidFill>
                <a:latin typeface="Calibri" panose="020F0502020204030204" pitchFamily="34" charset="0"/>
                <a:ea typeface="Calibri" panose="020F0502020204030204" pitchFamily="34" charset="0"/>
                <a:cs typeface="Calibri" panose="020F0502020204030204" pitchFamily="34" charset="0"/>
              </a:rPr>
              <a:t>17</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(10), e0274974. </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 xmlns:ahyp="http://schemas.microsoft.com/office/drawing/2018/hyperlinkcolor" val="tx"/>
                    </a:ext>
                  </a:extLst>
                </a:hlinkClick>
              </a:rPr>
              <a:t>https://doi.org/10.1371/journal.pone.0274974</a:t>
            </a:r>
            <a:endPar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635000" lvl="0" indent="-457200">
              <a:lnSpc>
                <a:spcPct val="120000"/>
              </a:lnSpc>
              <a:spcBef>
                <a:spcPts val="0"/>
              </a:spcBef>
              <a:buSzPct val="100000"/>
              <a:buFont typeface="+mj-lt"/>
              <a:buAutoNum type="arabicPeriod"/>
            </a:pPr>
            <a:r>
              <a:rPr lang="en-US" sz="1000" dirty="0" err="1">
                <a:solidFill>
                  <a:schemeClr val="tx1"/>
                </a:solidFill>
                <a:latin typeface="Calibri" panose="020F0502020204030204" pitchFamily="34" charset="0"/>
                <a:ea typeface="Calibri" panose="020F0502020204030204" pitchFamily="34" charset="0"/>
                <a:cs typeface="Calibri" panose="020F0502020204030204" pitchFamily="34" charset="0"/>
              </a:rPr>
              <a:t>Akinlotan</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 M., Bolin, J. N., </a:t>
            </a:r>
            <a:r>
              <a:rPr lang="en-US" sz="1000" dirty="0" err="1">
                <a:solidFill>
                  <a:schemeClr val="tx1"/>
                </a:solidFill>
                <a:latin typeface="Calibri" panose="020F0502020204030204" pitchFamily="34" charset="0"/>
                <a:ea typeface="Calibri" panose="020F0502020204030204" pitchFamily="34" charset="0"/>
                <a:cs typeface="Calibri" panose="020F0502020204030204" pitchFamily="34" charset="0"/>
              </a:rPr>
              <a:t>Helduser</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 J., </a:t>
            </a:r>
            <a:r>
              <a:rPr lang="en-US" sz="1000" dirty="0" err="1">
                <a:solidFill>
                  <a:schemeClr val="tx1"/>
                </a:solidFill>
                <a:latin typeface="Calibri" panose="020F0502020204030204" pitchFamily="34" charset="0"/>
                <a:ea typeface="Calibri" panose="020F0502020204030204" pitchFamily="34" charset="0"/>
                <a:cs typeface="Calibri" panose="020F0502020204030204" pitchFamily="34" charset="0"/>
              </a:rPr>
              <a:t>Ojinnaka</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 C., </a:t>
            </a:r>
            <a:r>
              <a:rPr lang="en-US" sz="1000" dirty="0" err="1">
                <a:solidFill>
                  <a:schemeClr val="tx1"/>
                </a:solidFill>
                <a:latin typeface="Calibri" panose="020F0502020204030204" pitchFamily="34" charset="0"/>
                <a:ea typeface="Calibri" panose="020F0502020204030204" pitchFamily="34" charset="0"/>
                <a:cs typeface="Calibri" panose="020F0502020204030204" pitchFamily="34" charset="0"/>
              </a:rPr>
              <a:t>Lichorad</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 A., &amp; McClellan, D. (2017). Cervical Cancer Screening Barriers and Risk Factor Knowledge Among Uninsured Women. </a:t>
            </a:r>
            <a:r>
              <a:rPr lang="en-US" sz="1000" i="1" dirty="0">
                <a:solidFill>
                  <a:schemeClr val="tx1"/>
                </a:solidFill>
                <a:latin typeface="Calibri" panose="020F0502020204030204" pitchFamily="34" charset="0"/>
                <a:ea typeface="Calibri" panose="020F0502020204030204" pitchFamily="34" charset="0"/>
                <a:cs typeface="Calibri" panose="020F0502020204030204" pitchFamily="34" charset="0"/>
              </a:rPr>
              <a:t>Journal of community health</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000" i="1" dirty="0">
                <a:solidFill>
                  <a:schemeClr val="tx1"/>
                </a:solidFill>
                <a:latin typeface="Calibri" panose="020F0502020204030204" pitchFamily="34" charset="0"/>
                <a:ea typeface="Calibri" panose="020F0502020204030204" pitchFamily="34" charset="0"/>
                <a:cs typeface="Calibri" panose="020F0502020204030204" pitchFamily="34" charset="0"/>
              </a:rPr>
              <a:t>42</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(4), 770–778. </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 xmlns:ahyp="http://schemas.microsoft.com/office/drawing/2018/hyperlinkcolor" val="tx"/>
                    </a:ext>
                  </a:extLst>
                </a:hlinkClick>
              </a:rPr>
              <a:t>https://doi.org/10.1007/s10900-017-0316-9</a:t>
            </a:r>
            <a:endPar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635000" lvl="0" indent="-457200">
              <a:lnSpc>
                <a:spcPct val="120000"/>
              </a:lnSpc>
              <a:spcBef>
                <a:spcPts val="0"/>
              </a:spcBef>
              <a:buSzPct val="100000"/>
              <a:buFont typeface="+mj-lt"/>
              <a:buAutoNum type="arabicPeriod"/>
            </a:pP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Suk R, Hong Y, Rajan SS, Xie Z, Zhu Y, Spencer JC. Assessment of US Preventive Services Task Force Guideline–Concordant Cervical Cancer Screening Rates and Reasons for Underscreening by Age, Race and Ethnicity, Sexual Orientation, Rurality, and Insurance, 2005 to 2019. </a:t>
            </a:r>
            <a:r>
              <a:rPr lang="en-US" sz="1000" i="1" dirty="0">
                <a:solidFill>
                  <a:schemeClr val="tx1"/>
                </a:solidFill>
                <a:latin typeface="Calibri" panose="020F0502020204030204" pitchFamily="34" charset="0"/>
                <a:ea typeface="Calibri" panose="020F0502020204030204" pitchFamily="34" charset="0"/>
                <a:cs typeface="Calibri" panose="020F0502020204030204" pitchFamily="34" charset="0"/>
              </a:rPr>
              <a:t>JAMA </a:t>
            </a:r>
            <a:r>
              <a:rPr lang="en-US" sz="1000" i="1" dirty="0" err="1">
                <a:solidFill>
                  <a:schemeClr val="tx1"/>
                </a:solidFill>
                <a:latin typeface="Calibri" panose="020F0502020204030204" pitchFamily="34" charset="0"/>
                <a:ea typeface="Calibri" panose="020F0502020204030204" pitchFamily="34" charset="0"/>
                <a:cs typeface="Calibri" panose="020F0502020204030204" pitchFamily="34" charset="0"/>
              </a:rPr>
              <a:t>Netw</a:t>
            </a:r>
            <a:r>
              <a:rPr lang="en-US" sz="1000" i="1" dirty="0">
                <a:solidFill>
                  <a:schemeClr val="tx1"/>
                </a:solidFill>
                <a:latin typeface="Calibri" panose="020F0502020204030204" pitchFamily="34" charset="0"/>
                <a:ea typeface="Calibri" panose="020F0502020204030204" pitchFamily="34" charset="0"/>
                <a:cs typeface="Calibri" panose="020F0502020204030204" pitchFamily="34" charset="0"/>
              </a:rPr>
              <a:t> Open.</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 2022;5(1):e2143582. doi:10.1001/jamanetworkopen.2021.43582</a:t>
            </a:r>
          </a:p>
          <a:p>
            <a:pPr marL="635000" lvl="0" indent="-457200">
              <a:lnSpc>
                <a:spcPct val="120000"/>
              </a:lnSpc>
              <a:spcBef>
                <a:spcPts val="0"/>
              </a:spcBef>
              <a:buSzPct val="100000"/>
              <a:buFont typeface="+mj-lt"/>
              <a:buAutoNum type="arabicPeriod"/>
            </a:pP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Meites E, Szilagyi PG, Chesson </a:t>
            </a:r>
            <a:r>
              <a:rPr lang="en-US" sz="1000" dirty="0" err="1">
                <a:solidFill>
                  <a:schemeClr val="tx1"/>
                </a:solidFill>
                <a:latin typeface="Calibri" panose="020F0502020204030204" pitchFamily="34" charset="0"/>
                <a:ea typeface="Calibri" panose="020F0502020204030204" pitchFamily="34" charset="0"/>
                <a:cs typeface="Calibri" panose="020F0502020204030204" pitchFamily="34" charset="0"/>
              </a:rPr>
              <a:t>HW</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 Unger ER, Romero JR, Markowitz LE. </a:t>
            </a:r>
            <a:r>
              <a:rPr lang="en-US" sz="1000" b="1"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 xmlns:ahyp="http://schemas.microsoft.com/office/drawing/2018/hyperlinkcolor" val="tx"/>
                    </a:ext>
                  </a:extLst>
                </a:hlinkClick>
              </a:rPr>
              <a:t>Human Papillomavirus Vaccination</a:t>
            </a:r>
            <a:r>
              <a:rPr lang="en-US" sz="1000" u="sng" dirty="0">
                <a:solidFill>
                  <a:schemeClr val="tx1"/>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 xmlns:ahyp="http://schemas.microsoft.com/office/drawing/2018/hyperlinkcolor" val="tx"/>
                    </a:ext>
                  </a:extLst>
                </a:hlinkClick>
              </a:rPr>
              <a:t> for Adults: Updated Recommendations of the Advisory Committee on Immunization Practices</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000" i="1" dirty="0" err="1">
                <a:solidFill>
                  <a:schemeClr val="tx1"/>
                </a:solidFill>
                <a:latin typeface="Calibri" panose="020F0502020204030204" pitchFamily="34" charset="0"/>
                <a:ea typeface="Calibri" panose="020F0502020204030204" pitchFamily="34" charset="0"/>
                <a:cs typeface="Calibri" panose="020F0502020204030204" pitchFamily="34" charset="0"/>
              </a:rPr>
              <a:t>MMWR</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 2019;68(32);698-702.</a:t>
            </a:r>
          </a:p>
          <a:p>
            <a:pPr marL="635000" lvl="0" indent="-457200">
              <a:lnSpc>
                <a:spcPct val="120000"/>
              </a:lnSpc>
              <a:spcBef>
                <a:spcPts val="0"/>
              </a:spcBef>
              <a:buSzPct val="100000"/>
              <a:buFont typeface="+mj-lt"/>
              <a:buAutoNum type="arabicPeriod"/>
            </a:pPr>
            <a:r>
              <a:rPr lang="en-US" sz="1000" dirty="0">
                <a:latin typeface="Calibri" panose="020F0502020204030204" pitchFamily="34" charset="0"/>
                <a:ea typeface="Calibri" panose="020F0502020204030204" pitchFamily="34" charset="0"/>
                <a:cs typeface="Calibri" panose="020F0502020204030204" pitchFamily="34" charset="0"/>
              </a:rPr>
              <a:t>Human papillomavirus vaccination. ACOG Committee Opinion No. 809. American College of Obstetricians and Gynecologists. Obstet </a:t>
            </a:r>
            <a:r>
              <a:rPr lang="en-US" sz="1000" dirty="0" err="1">
                <a:latin typeface="Calibri" panose="020F0502020204030204" pitchFamily="34" charset="0"/>
                <a:ea typeface="Calibri" panose="020F0502020204030204" pitchFamily="34" charset="0"/>
                <a:cs typeface="Calibri" panose="020F0502020204030204" pitchFamily="34" charset="0"/>
              </a:rPr>
              <a:t>Gynecol</a:t>
            </a:r>
            <a:r>
              <a:rPr lang="en-US" sz="1000" dirty="0">
                <a:latin typeface="Calibri" panose="020F0502020204030204" pitchFamily="34" charset="0"/>
                <a:ea typeface="Calibri" panose="020F0502020204030204" pitchFamily="34" charset="0"/>
                <a:cs typeface="Calibri" panose="020F0502020204030204" pitchFamily="34" charset="0"/>
              </a:rPr>
              <a:t> 2020;136:e15–21.</a:t>
            </a:r>
          </a:p>
          <a:p>
            <a:pPr marL="635000" lvl="0" indent="-457200">
              <a:lnSpc>
                <a:spcPct val="120000"/>
              </a:lnSpc>
              <a:spcBef>
                <a:spcPts val="0"/>
              </a:spcBef>
              <a:buSzPct val="100000"/>
              <a:buFont typeface="+mj-lt"/>
              <a:buAutoNum type="arabicPeriod"/>
            </a:pPr>
            <a:r>
              <a:rPr lang="en-US" sz="1000" dirty="0"/>
              <a:t>Centers for Disease Control and Prevention. (2024, August 20). </a:t>
            </a:r>
            <a:r>
              <a:rPr lang="en-US" sz="1000" i="1" dirty="0"/>
              <a:t>HPV vaccination</a:t>
            </a:r>
            <a:r>
              <a:rPr lang="en-US" sz="1000" dirty="0"/>
              <a:t>. U.S. Department of Health &amp; Human Services. Retrieved January 5, 2026, from </a:t>
            </a:r>
            <a:r>
              <a:rPr lang="en-US" sz="1000" dirty="0">
                <a:hlinkClick r:id="rId11"/>
              </a:rPr>
              <a:t>https://www.cdc.gov/hpv/vaccines/#cdc_vaccine_basics_get_vaccinated-why-getting-vaccinated-is-important</a:t>
            </a:r>
            <a:endPar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692150" lvl="0" indent="-514350">
              <a:spcBef>
                <a:spcPts val="0"/>
              </a:spcBef>
              <a:buSzPts val="2800"/>
              <a:buFont typeface="+mj-lt"/>
              <a:buAutoNum type="arabicPeriod"/>
            </a:pPr>
            <a:endParaRPr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85" name="Google Shape;285;p6">
            <a:extLst>
              <a:ext uri="{FF2B5EF4-FFF2-40B4-BE49-F238E27FC236}">
                <a16:creationId xmlns:a16="http://schemas.microsoft.com/office/drawing/2014/main" id="{242EA7BB-94D6-E6D4-2ABE-3328FD44AC29}"/>
              </a:ext>
            </a:extLst>
          </p:cNvPr>
          <p:cNvSpPr txBox="1">
            <a:spLocks noGrp="1"/>
          </p:cNvSpPr>
          <p:nvPr>
            <p:ph type="title"/>
          </p:nvPr>
        </p:nvSpPr>
        <p:spPr>
          <a:xfrm>
            <a:off x="243840" y="406712"/>
            <a:ext cx="10515600" cy="1097882"/>
          </a:xfrm>
          <a:prstGeom prst="rect">
            <a:avLst/>
          </a:prstGeom>
          <a:noFill/>
          <a:ln>
            <a:noFill/>
          </a:ln>
        </p:spPr>
        <p:txBody>
          <a:bodyPr spcFirstLastPara="1" wrap="square" lIns="91425" tIns="45700" rIns="91425" bIns="45700" anchor="ctr" anchorCtr="0">
            <a:normAutofit/>
          </a:bodyPr>
          <a:lstStyle/>
          <a:p>
            <a:pPr lvl="0">
              <a:lnSpc>
                <a:spcPct val="100000"/>
              </a:lnSpc>
              <a:buClr>
                <a:schemeClr val="dk1"/>
              </a:buClr>
              <a:buSzPts val="4400"/>
            </a:pPr>
            <a:r>
              <a:rPr lang="en-US" sz="4000" dirty="0"/>
              <a:t>References</a:t>
            </a:r>
            <a:endParaRPr sz="4000" dirty="0"/>
          </a:p>
        </p:txBody>
      </p:sp>
      <p:sp>
        <p:nvSpPr>
          <p:cNvPr id="286" name="Google Shape;286;p6">
            <a:extLst>
              <a:ext uri="{FF2B5EF4-FFF2-40B4-BE49-F238E27FC236}">
                <a16:creationId xmlns:a16="http://schemas.microsoft.com/office/drawing/2014/main" id="{7E42E6D4-40EE-E25F-2AA2-3432845D405E}"/>
              </a:ext>
            </a:extLst>
          </p:cNvPr>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lt1"/>
                </a:solidFill>
              </a:rPr>
              <a:t>1/22/2026</a:t>
            </a:r>
            <a:endParaRPr sz="1400" dirty="0">
              <a:solidFill>
                <a:schemeClr val="lt1"/>
              </a:solidFill>
            </a:endParaRPr>
          </a:p>
        </p:txBody>
      </p:sp>
      <p:sp>
        <p:nvSpPr>
          <p:cNvPr id="287" name="Google Shape;287;p6">
            <a:extLst>
              <a:ext uri="{FF2B5EF4-FFF2-40B4-BE49-F238E27FC236}">
                <a16:creationId xmlns:a16="http://schemas.microsoft.com/office/drawing/2014/main" id="{3AB467F1-A9D6-0F9C-59C1-02412B22F81B}"/>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22</a:t>
            </a:fld>
            <a:endParaRPr sz="1400">
              <a:solidFill>
                <a:schemeClr val="lt1"/>
              </a:solidFill>
            </a:endParaRPr>
          </a:p>
        </p:txBody>
      </p:sp>
      <p:sp>
        <p:nvSpPr>
          <p:cNvPr id="288" name="Google Shape;288;p6">
            <a:extLst>
              <a:ext uri="{FF2B5EF4-FFF2-40B4-BE49-F238E27FC236}">
                <a16:creationId xmlns:a16="http://schemas.microsoft.com/office/drawing/2014/main" id="{C174CC69-93B7-32BF-BB21-59CE3074E768}"/>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dirty="0" smtClean="0">
                <a:solidFill>
                  <a:schemeClr val="lt1"/>
                </a:solidFill>
              </a:rPr>
              <a:t>Wellness Webinar</a:t>
            </a:r>
            <a:endParaRPr sz="1400" dirty="0">
              <a:solidFill>
                <a:schemeClr val="lt1"/>
              </a:solidFill>
            </a:endParaRPr>
          </a:p>
        </p:txBody>
      </p:sp>
    </p:spTree>
    <p:extLst>
      <p:ext uri="{BB962C8B-B14F-4D97-AF65-F5344CB8AC3E}">
        <p14:creationId xmlns:p14="http://schemas.microsoft.com/office/powerpoint/2010/main" val="3215667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g2efbfd2a8da_0_821"/>
          <p:cNvPicPr preferRelativeResize="0"/>
          <p:nvPr/>
        </p:nvPicPr>
        <p:blipFill>
          <a:blip r:embed="rId3">
            <a:alphaModFix/>
          </a:blip>
          <a:stretch>
            <a:fillRect/>
          </a:stretch>
        </p:blipFill>
        <p:spPr>
          <a:xfrm>
            <a:off x="0" y="0"/>
            <a:ext cx="12192000" cy="6858011"/>
          </a:xfrm>
          <a:prstGeom prst="rect">
            <a:avLst/>
          </a:prstGeom>
          <a:noFill/>
          <a:ln>
            <a:noFill/>
          </a:ln>
        </p:spPr>
      </p:pic>
      <p:sp>
        <p:nvSpPr>
          <p:cNvPr id="345" name="Google Shape;345;g2efbfd2a8da_0_821"/>
          <p:cNvSpPr txBox="1"/>
          <p:nvPr/>
        </p:nvSpPr>
        <p:spPr>
          <a:xfrm>
            <a:off x="3901615" y="514946"/>
            <a:ext cx="4472363" cy="94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smtClean="0">
                <a:solidFill>
                  <a:schemeClr val="lt1"/>
                </a:solidFill>
                <a:latin typeface="Calibri"/>
                <a:ea typeface="Calibri"/>
                <a:cs typeface="Calibri"/>
                <a:sym typeface="Calibri"/>
              </a:rPr>
              <a:t>FOR MORE INFO</a:t>
            </a:r>
            <a:endParaRPr sz="4800" b="1" dirty="0">
              <a:solidFill>
                <a:schemeClr val="lt1"/>
              </a:solidFill>
              <a:latin typeface="Calibri"/>
              <a:ea typeface="Calibri"/>
              <a:cs typeface="Calibri"/>
              <a:sym typeface="Calibri"/>
            </a:endParaRPr>
          </a:p>
        </p:txBody>
      </p:sp>
      <p:sp>
        <p:nvSpPr>
          <p:cNvPr id="6" name="Text Placeholder 1"/>
          <p:cNvSpPr txBox="1">
            <a:spLocks/>
          </p:cNvSpPr>
          <p:nvPr/>
        </p:nvSpPr>
        <p:spPr>
          <a:xfrm>
            <a:off x="665747" y="2358189"/>
            <a:ext cx="10860506" cy="4778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ts val="3600"/>
              <a:buNone/>
            </a:pPr>
            <a:r>
              <a:rPr lang="en-US" dirty="0">
                <a:solidFill>
                  <a:schemeClr val="bg2">
                    <a:lumMod val="20000"/>
                    <a:lumOff val="80000"/>
                  </a:schemeClr>
                </a:solidFill>
              </a:rPr>
              <a:t>Dr. </a:t>
            </a:r>
            <a:r>
              <a:rPr lang="en-US" dirty="0">
                <a:solidFill>
                  <a:schemeClr val="bg2">
                    <a:lumMod val="20000"/>
                    <a:lumOff val="80000"/>
                  </a:schemeClr>
                </a:solidFill>
                <a:sym typeface="Calibri"/>
              </a:rPr>
              <a:t>Veronica Gillispie-Bell, MD, MAS, </a:t>
            </a:r>
            <a:r>
              <a:rPr lang="en-US" dirty="0" smtClean="0">
                <a:solidFill>
                  <a:schemeClr val="bg2">
                    <a:lumMod val="20000"/>
                    <a:lumOff val="80000"/>
                  </a:schemeClr>
                </a:solidFill>
                <a:sym typeface="Calibri"/>
              </a:rPr>
              <a:t>FACOG</a:t>
            </a:r>
          </a:p>
          <a:p>
            <a:pPr marL="0" indent="0" algn="ctr">
              <a:spcBef>
                <a:spcPts val="0"/>
              </a:spcBef>
              <a:buClr>
                <a:schemeClr val="dk1"/>
              </a:buClr>
              <a:buSzPts val="3600"/>
              <a:buNone/>
            </a:pPr>
            <a:r>
              <a:rPr lang="en-US" dirty="0" smtClean="0">
                <a:solidFill>
                  <a:schemeClr val="bg2">
                    <a:lumMod val="20000"/>
                    <a:lumOff val="80000"/>
                  </a:schemeClr>
                </a:solidFill>
              </a:rPr>
              <a:t>veronica.gillispie@la.gov</a:t>
            </a:r>
            <a:endParaRPr lang="en-US" dirty="0">
              <a:solidFill>
                <a:schemeClr val="bg2">
                  <a:lumMod val="20000"/>
                  <a:lumOff val="80000"/>
                </a:schemeClr>
              </a:solidFill>
            </a:endParaRPr>
          </a:p>
        </p:txBody>
      </p:sp>
    </p:spTree>
    <p:extLst>
      <p:ext uri="{BB962C8B-B14F-4D97-AF65-F5344CB8AC3E}">
        <p14:creationId xmlns:p14="http://schemas.microsoft.com/office/powerpoint/2010/main" val="2529423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g2efbfd2a8da_0_643"/>
          <p:cNvPicPr preferRelativeResize="0"/>
          <p:nvPr/>
        </p:nvPicPr>
        <p:blipFill>
          <a:blip r:embed="rId3">
            <a:alphaModFix/>
          </a:blip>
          <a:stretch>
            <a:fillRect/>
          </a:stretch>
        </p:blipFill>
        <p:spPr>
          <a:xfrm>
            <a:off x="0" y="-5"/>
            <a:ext cx="12192000" cy="6858005"/>
          </a:xfrm>
          <a:prstGeom prst="rect">
            <a:avLst/>
          </a:prstGeom>
          <a:noFill/>
          <a:ln>
            <a:noFill/>
          </a:ln>
        </p:spPr>
      </p:pic>
      <p:sp>
        <p:nvSpPr>
          <p:cNvPr id="234" name="Google Shape;234;g2efbfd2a8da_0_643"/>
          <p:cNvSpPr txBox="1">
            <a:spLocks noGrp="1"/>
          </p:cNvSpPr>
          <p:nvPr>
            <p:ph type="body" idx="4294967295"/>
          </p:nvPr>
        </p:nvSpPr>
        <p:spPr>
          <a:xfrm>
            <a:off x="919557" y="2888396"/>
            <a:ext cx="9639900" cy="10812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ts val="4800"/>
              <a:buFont typeface="Calibri"/>
              <a:buNone/>
            </a:pPr>
            <a:r>
              <a:rPr lang="en-US" sz="4800" dirty="0">
                <a:solidFill>
                  <a:schemeClr val="lt1"/>
                </a:solidFill>
              </a:rPr>
              <a:t>Questions?</a:t>
            </a:r>
            <a:endParaRPr sz="4800" dirty="0">
              <a:solidFill>
                <a:schemeClr val="lt1"/>
              </a:solidFill>
            </a:endParaRPr>
          </a:p>
        </p:txBody>
      </p:sp>
      <p:sp>
        <p:nvSpPr>
          <p:cNvPr id="235" name="Google Shape;235;g2efbfd2a8da_0_643"/>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lt1"/>
                </a:solidFill>
              </a:rPr>
              <a:t>1/22/2026</a:t>
            </a:r>
            <a:endParaRPr sz="1400" dirty="0">
              <a:solidFill>
                <a:schemeClr val="lt1"/>
              </a:solidFill>
            </a:endParaRPr>
          </a:p>
        </p:txBody>
      </p:sp>
      <p:sp>
        <p:nvSpPr>
          <p:cNvPr id="236" name="Google Shape;236;g2efbfd2a8da_0_643"/>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dirty="0" smtClean="0">
                <a:solidFill>
                  <a:schemeClr val="lt1"/>
                </a:solidFill>
              </a:rPr>
              <a:t>Wellness Webinar</a:t>
            </a:r>
            <a:endParaRPr sz="1400" dirty="0">
              <a:solidFill>
                <a:schemeClr val="lt1"/>
              </a:solidFill>
            </a:endParaRPr>
          </a:p>
        </p:txBody>
      </p:sp>
      <p:sp>
        <p:nvSpPr>
          <p:cNvPr id="237" name="Google Shape;237;g2efbfd2a8da_0_643"/>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24</a:t>
            </a:fld>
            <a:endParaRPr sz="1400">
              <a:solidFill>
                <a:schemeClr val="lt1"/>
              </a:solidFill>
            </a:endParaRPr>
          </a:p>
        </p:txBody>
      </p:sp>
    </p:spTree>
    <p:extLst>
      <p:ext uri="{BB962C8B-B14F-4D97-AF65-F5344CB8AC3E}">
        <p14:creationId xmlns:p14="http://schemas.microsoft.com/office/powerpoint/2010/main" val="2491507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74914"/>
            <a:ext cx="10515600" cy="1015774"/>
          </a:xfrm>
        </p:spPr>
        <p:txBody>
          <a:bodyPr/>
          <a:lstStyle/>
          <a:p>
            <a:r>
              <a:rPr lang="en-US" dirty="0" smtClean="0"/>
              <a:t>Closing Remarks</a:t>
            </a:r>
            <a:endParaRPr lang="en-US" dirty="0"/>
          </a:p>
        </p:txBody>
      </p:sp>
      <p:sp>
        <p:nvSpPr>
          <p:cNvPr id="5" name="Content Placeholder 4"/>
          <p:cNvSpPr>
            <a:spLocks noGrp="1"/>
          </p:cNvSpPr>
          <p:nvPr>
            <p:ph sz="half" idx="1"/>
          </p:nvPr>
        </p:nvSpPr>
        <p:spPr/>
        <p:txBody>
          <a:bodyPr/>
          <a:lstStyle/>
          <a:p>
            <a:pPr marL="0" indent="0">
              <a:buNone/>
            </a:pPr>
            <a:r>
              <a:rPr lang="en-US" b="1" dirty="0" smtClean="0"/>
              <a:t>Nancy Lowenthal, PhD, MPH</a:t>
            </a:r>
            <a:endParaRPr lang="en-US" b="1" dirty="0"/>
          </a:p>
          <a:p>
            <a:r>
              <a:rPr lang="en-US" i="1" dirty="0" smtClean="0"/>
              <a:t>Bureau Director</a:t>
            </a:r>
            <a:endParaRPr lang="en-US" i="1" dirty="0"/>
          </a:p>
          <a:p>
            <a:r>
              <a:rPr lang="en-US" dirty="0"/>
              <a:t>Well-Ahead Louisiana</a:t>
            </a:r>
          </a:p>
          <a:p>
            <a:r>
              <a:rPr lang="en-US" dirty="0"/>
              <a:t>Bureau of Chronic Disease Prevention and Healthcare Access within Office of Public Health at Louisiana Department of Health</a:t>
            </a:r>
          </a:p>
        </p:txBody>
      </p:sp>
      <p:sp>
        <p:nvSpPr>
          <p:cNvPr id="13" name="Google Shape;286;p6"/>
          <p:cNvSpPr txBox="1">
            <a:spLocks noGrp="1"/>
          </p:cNvSpPr>
          <p:nvPr>
            <p:ph type="dt" idx="10"/>
          </p:nvPr>
        </p:nvSpPr>
        <p:spPr>
          <a:xfrm>
            <a:off x="838199" y="6434341"/>
            <a:ext cx="1183105" cy="369650"/>
          </a:xfrm>
          <a:prstGeom prst="rect">
            <a:avLst/>
          </a:prstGeom>
          <a:noFill/>
          <a:ln>
            <a:noFill/>
          </a:ln>
        </p:spPr>
        <p:txBody>
          <a:bodyPr spcFirstLastPara="1" wrap="square" lIns="91425" tIns="45700" rIns="91425" bIns="45700" anchor="ctr" anchorCtr="0">
            <a:noAutofit/>
          </a:bodyPr>
          <a:lstStyle/>
          <a:p>
            <a:pPr lvl="0"/>
            <a:r>
              <a:rPr lang="en-US" sz="1400" dirty="0">
                <a:solidFill>
                  <a:schemeClr val="lt1"/>
                </a:solidFill>
              </a:rPr>
              <a:t>12/11/2025</a:t>
            </a:r>
          </a:p>
        </p:txBody>
      </p:sp>
      <p:sp>
        <p:nvSpPr>
          <p:cNvPr id="14" name="Google Shape;288;p6"/>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400" b="0" i="0" u="none" strike="noStrike" kern="0" cap="none" spc="0" normalizeH="0" baseline="0" noProof="0" dirty="0" smtClean="0">
                <a:ln>
                  <a:noFill/>
                </a:ln>
                <a:solidFill>
                  <a:prstClr val="white"/>
                </a:solidFill>
                <a:effectLst/>
                <a:uLnTx/>
                <a:uFillTx/>
                <a:latin typeface="Arial"/>
                <a:cs typeface="Arial"/>
                <a:sym typeface="Arial"/>
              </a:rPr>
              <a:t>Wellness Webinar</a:t>
            </a:r>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sp>
        <p:nvSpPr>
          <p:cNvPr id="15" name="Google Shape;287;p6"/>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prstClr val="white"/>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948" y="1825625"/>
            <a:ext cx="3048000" cy="3810000"/>
          </a:xfrm>
          <a:prstGeom prst="rect">
            <a:avLst/>
          </a:prstGeom>
        </p:spPr>
      </p:pic>
    </p:spTree>
    <p:extLst>
      <p:ext uri="{BB962C8B-B14F-4D97-AF65-F5344CB8AC3E}">
        <p14:creationId xmlns:p14="http://schemas.microsoft.com/office/powerpoint/2010/main" val="196842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Google Shape;342;g2efbfd2a8da_0_821"/>
          <p:cNvSpPr txBox="1">
            <a:spLocks noGrp="1"/>
          </p:cNvSpPr>
          <p:nvPr>
            <p:ph type="body" idx="4294967295"/>
          </p:nvPr>
        </p:nvSpPr>
        <p:spPr>
          <a:xfrm>
            <a:off x="3058385" y="1972527"/>
            <a:ext cx="5880000" cy="3714840"/>
          </a:xfrm>
          <a:prstGeom prst="rect">
            <a:avLst/>
          </a:prstGeom>
          <a:noFill/>
          <a:ln>
            <a:noFill/>
          </a:ln>
        </p:spPr>
        <p:txBody>
          <a:bodyPr spcFirstLastPara="1" wrap="square" lIns="91425" tIns="45700" rIns="91425" bIns="45700" anchor="t" anchorCtr="0">
            <a:noAutofit/>
          </a:bodyPr>
          <a:lstStyle/>
          <a:p>
            <a:pPr marL="0" lvl="0" indent="0" algn="ctr">
              <a:buNone/>
            </a:pPr>
            <a:r>
              <a:rPr lang="en-US" sz="2400" dirty="0">
                <a:solidFill>
                  <a:schemeClr val="bg1"/>
                </a:solidFill>
                <a:latin typeface="Arial"/>
                <a:cs typeface="Arial"/>
              </a:rPr>
              <a:t>Well-Ahead Louisiana | Louisiana Department of Health</a:t>
            </a:r>
          </a:p>
          <a:p>
            <a:pPr marL="0" lvl="0" indent="0" algn="ctr">
              <a:buNone/>
            </a:pPr>
            <a:r>
              <a:rPr lang="en-US" sz="2400" dirty="0">
                <a:solidFill>
                  <a:schemeClr val="bg1"/>
                </a:solidFill>
                <a:latin typeface="Arial"/>
                <a:cs typeface="Arial"/>
              </a:rPr>
              <a:t>Contact us: WellAhead@la.gov</a:t>
            </a:r>
          </a:p>
          <a:p>
            <a:pPr marL="0" lvl="0" indent="0" algn="ctr">
              <a:buNone/>
            </a:pPr>
            <a:endParaRPr lang="en-US" sz="2400" dirty="0">
              <a:solidFill>
                <a:schemeClr val="bg1"/>
              </a:solidFill>
              <a:latin typeface="Arial"/>
              <a:cs typeface="Arial"/>
            </a:endParaRPr>
          </a:p>
          <a:p>
            <a:pPr marL="0" lvl="0" indent="0" algn="ctr">
              <a:buNone/>
            </a:pPr>
            <a:r>
              <a:rPr lang="en-US" sz="2400" dirty="0">
                <a:solidFill>
                  <a:schemeClr val="bg1"/>
                </a:solidFill>
              </a:rPr>
              <a:t>Please also feel free to visit the Well-Ahead website </a:t>
            </a:r>
            <a:r>
              <a:rPr lang="en-US" sz="2400" dirty="0" smtClean="0">
                <a:solidFill>
                  <a:schemeClr val="bg1"/>
                </a:solidFill>
              </a:rPr>
              <a:t>at: http</a:t>
            </a:r>
            <a:r>
              <a:rPr lang="en-US" sz="2400" dirty="0">
                <a:solidFill>
                  <a:schemeClr val="bg1"/>
                </a:solidFill>
              </a:rPr>
              <a:t>://</a:t>
            </a:r>
            <a:r>
              <a:rPr lang="en-US" sz="2400" dirty="0" smtClean="0">
                <a:solidFill>
                  <a:schemeClr val="bg1"/>
                </a:solidFill>
              </a:rPr>
              <a:t>wellaheadla.com</a:t>
            </a:r>
          </a:p>
          <a:p>
            <a:pPr marL="0" lvl="0" indent="0" algn="ctr">
              <a:buNone/>
            </a:pPr>
            <a:endParaRPr lang="en-US" sz="2400" dirty="0" smtClean="0">
              <a:solidFill>
                <a:schemeClr val="bg1"/>
              </a:solidFill>
            </a:endParaRPr>
          </a:p>
          <a:p>
            <a:pPr marL="0" lvl="0" indent="0" algn="ctr">
              <a:buNone/>
            </a:pPr>
            <a:r>
              <a:rPr lang="en-US" sz="2400" dirty="0" smtClean="0">
                <a:solidFill>
                  <a:schemeClr val="bg1"/>
                </a:solidFill>
              </a:rPr>
              <a:t>Call: 1-844-522-4323</a:t>
            </a:r>
          </a:p>
        </p:txBody>
      </p:sp>
    </p:spTree>
    <p:extLst>
      <p:ext uri="{BB962C8B-B14F-4D97-AF65-F5344CB8AC3E}">
        <p14:creationId xmlns:p14="http://schemas.microsoft.com/office/powerpoint/2010/main" val="1069430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2efbfd2a8da_0_836"/>
          <p:cNvPicPr preferRelativeResize="0"/>
          <p:nvPr/>
        </p:nvPicPr>
        <p:blipFill rotWithShape="1">
          <a:blip r:embed="rId3">
            <a:alphaModFix/>
          </a:blip>
          <a:srcRect/>
          <a:stretch/>
        </p:blipFill>
        <p:spPr>
          <a:xfrm>
            <a:off x="0" y="-6"/>
            <a:ext cx="12192000" cy="6858035"/>
          </a:xfrm>
          <a:prstGeom prst="rect">
            <a:avLst/>
          </a:prstGeom>
          <a:noFill/>
          <a:ln>
            <a:noFill/>
          </a:ln>
        </p:spPr>
      </p:pic>
      <p:sp>
        <p:nvSpPr>
          <p:cNvPr id="196" name="Google Shape;196;g2efbfd2a8da_0_836"/>
          <p:cNvSpPr txBox="1">
            <a:spLocks noGrp="1"/>
          </p:cNvSpPr>
          <p:nvPr>
            <p:ph type="body" idx="1"/>
          </p:nvPr>
        </p:nvSpPr>
        <p:spPr>
          <a:xfrm>
            <a:off x="838200" y="1981199"/>
            <a:ext cx="10515600" cy="3921147"/>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SzPts val="2800"/>
              <a:buNone/>
            </a:pPr>
            <a:r>
              <a:rPr lang="en-US" sz="2800" dirty="0">
                <a:solidFill>
                  <a:schemeClr val="dk1"/>
                </a:solidFill>
              </a:rPr>
              <a:t>To drive collaboration throughout the state that connects communities to tools and resources that can improve the health of our residents where they live, work, learn, play and pray.</a:t>
            </a:r>
            <a:endParaRPr dirty="0"/>
          </a:p>
          <a:p>
            <a:pPr marL="228600" lvl="0" indent="-50800" algn="l" rtl="0">
              <a:lnSpc>
                <a:spcPct val="90000"/>
              </a:lnSpc>
              <a:spcBef>
                <a:spcPts val="0"/>
              </a:spcBef>
              <a:spcAft>
                <a:spcPts val="0"/>
              </a:spcAft>
              <a:buClr>
                <a:schemeClr val="dk1"/>
              </a:buClr>
              <a:buSzPts val="2800"/>
              <a:buNone/>
            </a:pPr>
            <a:endParaRPr sz="2800" dirty="0">
              <a:solidFill>
                <a:schemeClr val="dk1"/>
              </a:solidFill>
            </a:endParaRPr>
          </a:p>
        </p:txBody>
      </p:sp>
      <p:sp>
        <p:nvSpPr>
          <p:cNvPr id="197" name="Google Shape;197;g2efbfd2a8da_0_836"/>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4000" dirty="0"/>
              <a:t>Objective</a:t>
            </a:r>
            <a:endParaRPr sz="4000" dirty="0">
              <a:solidFill>
                <a:srgbClr val="051E41"/>
              </a:solidFill>
            </a:endParaRPr>
          </a:p>
        </p:txBody>
      </p:sp>
      <p:sp>
        <p:nvSpPr>
          <p:cNvPr id="198" name="Google Shape;198;g2efbfd2a8da_0_836"/>
          <p:cNvSpPr txBox="1">
            <a:spLocks noGrp="1"/>
          </p:cNvSpPr>
          <p:nvPr>
            <p:ph type="dt" idx="10"/>
          </p:nvPr>
        </p:nvSpPr>
        <p:spPr>
          <a:xfrm>
            <a:off x="838199" y="6434341"/>
            <a:ext cx="1134979" cy="369650"/>
          </a:xfrm>
          <a:prstGeom prst="rect">
            <a:avLst/>
          </a:prstGeom>
          <a:noFill/>
          <a:ln>
            <a:noFill/>
          </a:ln>
        </p:spPr>
        <p:txBody>
          <a:bodyPr spcFirstLastPara="1" wrap="square" lIns="91425" tIns="45700" rIns="91425" bIns="45700" anchor="ctr" anchorCtr="0">
            <a:noAutofit/>
          </a:bodyPr>
          <a:lstStyle/>
          <a:p>
            <a:pPr lvl="0"/>
            <a:r>
              <a:rPr lang="en-US" sz="1400" dirty="0" smtClean="0">
                <a:solidFill>
                  <a:schemeClr val="lt1"/>
                </a:solidFill>
              </a:rPr>
              <a:t>1/22/2026</a:t>
            </a:r>
            <a:endParaRPr lang="en-US" sz="1400" dirty="0">
              <a:solidFill>
                <a:schemeClr val="lt1"/>
              </a:solidFill>
            </a:endParaRPr>
          </a:p>
        </p:txBody>
      </p:sp>
      <p:sp>
        <p:nvSpPr>
          <p:cNvPr id="199" name="Google Shape;199;g2efbfd2a8da_0_836"/>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lt1"/>
                </a:solidFill>
              </a:rPr>
              <a:t>3</a:t>
            </a:fld>
            <a:endParaRPr sz="1400" dirty="0">
              <a:solidFill>
                <a:schemeClr val="lt1"/>
              </a:solidFill>
            </a:endParaRPr>
          </a:p>
        </p:txBody>
      </p:sp>
      <p:sp>
        <p:nvSpPr>
          <p:cNvPr id="200" name="Google Shape;200;g2efbfd2a8da_0_836"/>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lvl="0" algn="ctr">
              <a:buSzTx/>
              <a:defRPr/>
            </a:pPr>
            <a:r>
              <a:rPr lang="en-US" sz="1400" dirty="0">
                <a:solidFill>
                  <a:prstClr val="white"/>
                </a:solidFill>
                <a:latin typeface="Arial"/>
                <a:cs typeface="Arial"/>
                <a:sym typeface="Arial"/>
              </a:rPr>
              <a:t>Wellness Webinar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74914"/>
            <a:ext cx="10515600" cy="1015774"/>
          </a:xfrm>
        </p:spPr>
        <p:txBody>
          <a:bodyPr/>
          <a:lstStyle/>
          <a:p>
            <a:r>
              <a:rPr lang="en-US" dirty="0" smtClean="0"/>
              <a:t>Welcome</a:t>
            </a:r>
            <a:endParaRPr lang="en-US" dirty="0"/>
          </a:p>
        </p:txBody>
      </p:sp>
      <p:sp>
        <p:nvSpPr>
          <p:cNvPr id="5" name="Content Placeholder 4"/>
          <p:cNvSpPr>
            <a:spLocks noGrp="1"/>
          </p:cNvSpPr>
          <p:nvPr>
            <p:ph sz="half" idx="1"/>
          </p:nvPr>
        </p:nvSpPr>
        <p:spPr/>
        <p:txBody>
          <a:bodyPr/>
          <a:lstStyle/>
          <a:p>
            <a:pPr marL="0" indent="0">
              <a:buNone/>
            </a:pPr>
            <a:r>
              <a:rPr lang="en-US" b="1" dirty="0" smtClean="0"/>
              <a:t>Nancy Lowenthal, PhD, MPH</a:t>
            </a:r>
            <a:endParaRPr lang="en-US" b="1" dirty="0"/>
          </a:p>
          <a:p>
            <a:r>
              <a:rPr lang="en-US" i="1" dirty="0" smtClean="0"/>
              <a:t>Bureau Director</a:t>
            </a:r>
            <a:endParaRPr lang="en-US" i="1" dirty="0"/>
          </a:p>
          <a:p>
            <a:r>
              <a:rPr lang="en-US" dirty="0"/>
              <a:t>Well-Ahead Louisiana</a:t>
            </a:r>
          </a:p>
          <a:p>
            <a:r>
              <a:rPr lang="en-US" dirty="0"/>
              <a:t>Bureau of Chronic Disease Prevention and Healthcare Access within Office of Public Health at Louisiana Department of Health</a:t>
            </a:r>
          </a:p>
        </p:txBody>
      </p:sp>
      <p:sp>
        <p:nvSpPr>
          <p:cNvPr id="7" name="Google Shape;286;p6"/>
          <p:cNvSpPr txBox="1">
            <a:spLocks noGrp="1"/>
          </p:cNvSpPr>
          <p:nvPr>
            <p:ph type="dt" idx="10"/>
          </p:nvPr>
        </p:nvSpPr>
        <p:spPr>
          <a:xfrm>
            <a:off x="838199" y="6434341"/>
            <a:ext cx="1134979" cy="369650"/>
          </a:xfrm>
          <a:prstGeom prst="rect">
            <a:avLst/>
          </a:prstGeom>
          <a:noFill/>
          <a:ln>
            <a:noFill/>
          </a:ln>
        </p:spPr>
        <p:txBody>
          <a:bodyPr spcFirstLastPara="1" wrap="square" lIns="91425" tIns="45700" rIns="91425" bIns="45700" anchor="ctr" anchorCtr="0">
            <a:noAutofit/>
          </a:bodyPr>
          <a:lstStyle/>
          <a:p>
            <a:pPr lvl="0"/>
            <a:r>
              <a:rPr lang="en-US" sz="1400" dirty="0" smtClean="0">
                <a:solidFill>
                  <a:schemeClr val="lt1"/>
                </a:solidFill>
              </a:rPr>
              <a:t>1/22/2026</a:t>
            </a:r>
            <a:endParaRPr lang="en-US" sz="1400" dirty="0">
              <a:solidFill>
                <a:schemeClr val="lt1"/>
              </a:solidFill>
            </a:endParaRPr>
          </a:p>
        </p:txBody>
      </p:sp>
      <p:sp>
        <p:nvSpPr>
          <p:cNvPr id="8" name="Google Shape;288;p6"/>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prstClr val="white"/>
                </a:solidFill>
                <a:effectLst/>
                <a:uLnTx/>
                <a:uFillTx/>
                <a:latin typeface="Arial"/>
                <a:cs typeface="Arial"/>
                <a:sym typeface="Arial"/>
              </a:rPr>
              <a:t>Wellness Webinar</a:t>
            </a:r>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sp>
        <p:nvSpPr>
          <p:cNvPr id="9" name="Google Shape;287;p6"/>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prstClr val="white"/>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508" y="1690688"/>
            <a:ext cx="3048000" cy="3810000"/>
          </a:xfrm>
          <a:prstGeom prst="rect">
            <a:avLst/>
          </a:prstGeom>
        </p:spPr>
      </p:pic>
    </p:spTree>
    <p:extLst>
      <p:ext uri="{BB962C8B-B14F-4D97-AF65-F5344CB8AC3E}">
        <p14:creationId xmlns:p14="http://schemas.microsoft.com/office/powerpoint/2010/main" val="2777898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733024"/>
            <a:ext cx="10515600" cy="712591"/>
          </a:xfrm>
        </p:spPr>
        <p:txBody>
          <a:bodyPr/>
          <a:lstStyle/>
          <a:p>
            <a:r>
              <a:rPr lang="en-US" dirty="0" smtClean="0"/>
              <a:t>Speaker</a:t>
            </a:r>
            <a:endParaRPr lang="en-US" dirty="0"/>
          </a:p>
        </p:txBody>
      </p:sp>
      <p:sp>
        <p:nvSpPr>
          <p:cNvPr id="5" name="Content Placeholder 4"/>
          <p:cNvSpPr>
            <a:spLocks noGrp="1"/>
          </p:cNvSpPr>
          <p:nvPr>
            <p:ph sz="half" idx="1"/>
          </p:nvPr>
        </p:nvSpPr>
        <p:spPr>
          <a:xfrm>
            <a:off x="820507" y="1566680"/>
            <a:ext cx="5794302" cy="4351338"/>
          </a:xfrm>
        </p:spPr>
        <p:txBody>
          <a:bodyPr/>
          <a:lstStyle/>
          <a:p>
            <a:pPr marL="0" indent="0">
              <a:spcBef>
                <a:spcPts val="0"/>
              </a:spcBef>
              <a:buNone/>
            </a:pPr>
            <a:r>
              <a:rPr lang="en-US" sz="2400" b="1" dirty="0" smtClean="0"/>
              <a:t>Dr. Veronica </a:t>
            </a:r>
            <a:r>
              <a:rPr lang="en-US" sz="2400" b="1" dirty="0">
                <a:sym typeface="Calibri"/>
              </a:rPr>
              <a:t>Gillispie-Bell, MD, MAS, </a:t>
            </a:r>
            <a:r>
              <a:rPr lang="en-US" sz="2400" b="1" dirty="0" smtClean="0">
                <a:sym typeface="Calibri"/>
              </a:rPr>
              <a:t>FACOG</a:t>
            </a:r>
            <a:r>
              <a:rPr lang="en-US" sz="2400" b="1" dirty="0" smtClean="0"/>
              <a:t> </a:t>
            </a:r>
            <a:endParaRPr lang="en-US" sz="2400" b="1" dirty="0"/>
          </a:p>
          <a:p>
            <a:pPr>
              <a:spcBef>
                <a:spcPts val="0"/>
              </a:spcBef>
            </a:pPr>
            <a:endParaRPr lang="en-US" sz="2000" i="1" dirty="0" smtClean="0"/>
          </a:p>
          <a:p>
            <a:pPr>
              <a:spcBef>
                <a:spcPts val="0"/>
              </a:spcBef>
              <a:buClr>
                <a:schemeClr val="dk1"/>
              </a:buClr>
              <a:buSzPct val="100000"/>
            </a:pPr>
            <a:r>
              <a:rPr lang="en-US" sz="2000" i="1" dirty="0" smtClean="0">
                <a:sym typeface="Calibri"/>
              </a:rPr>
              <a:t>Medical</a:t>
            </a:r>
            <a:r>
              <a:rPr lang="en-US" sz="2000" dirty="0" smtClean="0">
                <a:solidFill>
                  <a:schemeClr val="lt1"/>
                </a:solidFill>
                <a:ea typeface="Calibri"/>
                <a:cs typeface="Calibri"/>
                <a:sym typeface="Calibri"/>
              </a:rPr>
              <a:t> </a:t>
            </a:r>
            <a:r>
              <a:rPr lang="en-US" sz="2000" i="1" dirty="0" smtClean="0">
                <a:sym typeface="Calibri"/>
              </a:rPr>
              <a:t>Director</a:t>
            </a:r>
          </a:p>
          <a:p>
            <a:pPr>
              <a:spcBef>
                <a:spcPts val="0"/>
              </a:spcBef>
              <a:buClr>
                <a:schemeClr val="dk1"/>
              </a:buClr>
              <a:buSzPct val="100000"/>
            </a:pPr>
            <a:r>
              <a:rPr lang="en-US" sz="2000" dirty="0" smtClean="0">
                <a:sym typeface="Calibri"/>
              </a:rPr>
              <a:t>Louisiana </a:t>
            </a:r>
            <a:r>
              <a:rPr lang="en-US" sz="2000" dirty="0">
                <a:sym typeface="Calibri"/>
              </a:rPr>
              <a:t>Perinatal Quality </a:t>
            </a:r>
            <a:r>
              <a:rPr lang="en-US" sz="2000" dirty="0" smtClean="0">
                <a:sym typeface="Calibri"/>
              </a:rPr>
              <a:t>Collaborative and </a:t>
            </a:r>
            <a:r>
              <a:rPr lang="en-US" sz="2000" dirty="0">
                <a:sym typeface="Calibri"/>
              </a:rPr>
              <a:t>Pregnancy Associated Mortality </a:t>
            </a:r>
            <a:r>
              <a:rPr lang="en-US" sz="2000" dirty="0" smtClean="0">
                <a:sym typeface="Calibri"/>
              </a:rPr>
              <a:t>Review </a:t>
            </a:r>
          </a:p>
          <a:p>
            <a:pPr>
              <a:spcBef>
                <a:spcPts val="0"/>
              </a:spcBef>
              <a:buClr>
                <a:schemeClr val="dk1"/>
              </a:buClr>
              <a:buSzPct val="100000"/>
            </a:pPr>
            <a:r>
              <a:rPr lang="en-US" sz="2000" dirty="0">
                <a:sym typeface="Calibri"/>
              </a:rPr>
              <a:t>Louisiana Department of </a:t>
            </a:r>
            <a:r>
              <a:rPr lang="en-US" sz="2000" dirty="0" smtClean="0">
                <a:sym typeface="Calibri"/>
              </a:rPr>
              <a:t>Health</a:t>
            </a:r>
          </a:p>
          <a:p>
            <a:pPr marL="0" indent="0">
              <a:spcBef>
                <a:spcPts val="0"/>
              </a:spcBef>
              <a:buClr>
                <a:schemeClr val="dk1"/>
              </a:buClr>
              <a:buSzPct val="100000"/>
              <a:buNone/>
            </a:pPr>
            <a:endParaRPr lang="en-US" sz="2000" dirty="0">
              <a:sym typeface="Calibri"/>
            </a:endParaRPr>
          </a:p>
          <a:p>
            <a:pPr>
              <a:spcBef>
                <a:spcPts val="0"/>
              </a:spcBef>
              <a:buClr>
                <a:schemeClr val="dk1"/>
              </a:buClr>
              <a:buSzPct val="100000"/>
            </a:pPr>
            <a:r>
              <a:rPr lang="en-US" sz="2000" i="1" dirty="0" smtClean="0">
                <a:sym typeface="Calibri"/>
              </a:rPr>
              <a:t>Professor </a:t>
            </a:r>
            <a:r>
              <a:rPr lang="en-US" sz="2000" i="1" dirty="0">
                <a:sym typeface="Calibri"/>
              </a:rPr>
              <a:t>and System Medical Director of Health </a:t>
            </a:r>
            <a:r>
              <a:rPr lang="en-US" sz="2000" i="1" dirty="0" smtClean="0">
                <a:sym typeface="Calibri"/>
              </a:rPr>
              <a:t>Outcomes</a:t>
            </a:r>
          </a:p>
          <a:p>
            <a:pPr>
              <a:spcBef>
                <a:spcPts val="0"/>
              </a:spcBef>
              <a:buClr>
                <a:schemeClr val="dk1"/>
              </a:buClr>
              <a:buSzPct val="100000"/>
            </a:pPr>
            <a:r>
              <a:rPr lang="en-US" sz="2000" dirty="0" smtClean="0">
                <a:sym typeface="Calibri"/>
              </a:rPr>
              <a:t>Ochsner </a:t>
            </a:r>
            <a:r>
              <a:rPr lang="en-US" sz="2000" dirty="0">
                <a:sym typeface="Calibri"/>
              </a:rPr>
              <a:t>Health</a:t>
            </a:r>
            <a:endParaRPr lang="en-US" sz="2000" dirty="0"/>
          </a:p>
          <a:p>
            <a:pPr marL="0" indent="0">
              <a:buNone/>
            </a:pPr>
            <a:endParaRPr lang="en-US" sz="2000" dirty="0"/>
          </a:p>
        </p:txBody>
      </p:sp>
      <p:sp>
        <p:nvSpPr>
          <p:cNvPr id="7" name="Google Shape;286;p6"/>
          <p:cNvSpPr txBox="1">
            <a:spLocks noGrp="1"/>
          </p:cNvSpPr>
          <p:nvPr>
            <p:ph type="dt" idx="10"/>
          </p:nvPr>
        </p:nvSpPr>
        <p:spPr>
          <a:xfrm>
            <a:off x="838199" y="6434341"/>
            <a:ext cx="1167063" cy="369650"/>
          </a:xfrm>
          <a:prstGeom prst="rect">
            <a:avLst/>
          </a:prstGeom>
          <a:noFill/>
          <a:ln>
            <a:noFill/>
          </a:ln>
        </p:spPr>
        <p:txBody>
          <a:bodyPr spcFirstLastPara="1" wrap="square" lIns="91425" tIns="45700" rIns="91425" bIns="45700" anchor="ctr" anchorCtr="0">
            <a:noAutofit/>
          </a:bodyPr>
          <a:lstStyle/>
          <a:p>
            <a:pPr lvl="0">
              <a:buSzPts val="900"/>
            </a:pPr>
            <a:r>
              <a:rPr lang="en-US" sz="1400" dirty="0" smtClean="0">
                <a:solidFill>
                  <a:schemeClr val="lt1"/>
                </a:solidFill>
              </a:rPr>
              <a:t>1/22/2026</a:t>
            </a:r>
            <a:endParaRPr lang="en-US" sz="1400" dirty="0">
              <a:solidFill>
                <a:schemeClr val="lt1"/>
              </a:solidFill>
            </a:endParaRPr>
          </a:p>
        </p:txBody>
      </p:sp>
      <p:sp>
        <p:nvSpPr>
          <p:cNvPr id="8" name="Google Shape;288;p6"/>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prstClr val="white"/>
                </a:solidFill>
                <a:effectLst/>
                <a:uLnTx/>
                <a:uFillTx/>
                <a:latin typeface="Arial"/>
                <a:cs typeface="Arial"/>
                <a:sym typeface="Arial"/>
              </a:rPr>
              <a:t>Wellness Webinar</a:t>
            </a:r>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sp>
        <p:nvSpPr>
          <p:cNvPr id="9" name="Google Shape;287;p6"/>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prstClr val="white"/>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pic>
        <p:nvPicPr>
          <p:cNvPr id="2" name="Picture 1"/>
          <p:cNvPicPr>
            <a:picLocks noChangeAspect="1"/>
          </p:cNvPicPr>
          <p:nvPr/>
        </p:nvPicPr>
        <p:blipFill>
          <a:blip r:embed="rId3"/>
          <a:stretch>
            <a:fillRect/>
          </a:stretch>
        </p:blipFill>
        <p:spPr>
          <a:xfrm>
            <a:off x="7895741" y="1445615"/>
            <a:ext cx="3458058" cy="4286848"/>
          </a:xfrm>
          <a:prstGeom prst="rect">
            <a:avLst/>
          </a:prstGeom>
        </p:spPr>
      </p:pic>
    </p:spTree>
    <p:extLst>
      <p:ext uri="{BB962C8B-B14F-4D97-AF65-F5344CB8AC3E}">
        <p14:creationId xmlns:p14="http://schemas.microsoft.com/office/powerpoint/2010/main" val="1846237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g2efbfd2a8da_0_643"/>
          <p:cNvPicPr preferRelativeResize="0"/>
          <p:nvPr/>
        </p:nvPicPr>
        <p:blipFill rotWithShape="1">
          <a:blip r:embed="rId3">
            <a:alphaModFix/>
          </a:blip>
          <a:srcRect/>
          <a:stretch/>
        </p:blipFill>
        <p:spPr>
          <a:xfrm>
            <a:off x="0" y="-5"/>
            <a:ext cx="12192000" cy="6858005"/>
          </a:xfrm>
          <a:prstGeom prst="rect">
            <a:avLst/>
          </a:prstGeom>
          <a:noFill/>
          <a:ln>
            <a:noFill/>
          </a:ln>
        </p:spPr>
      </p:pic>
      <p:sp>
        <p:nvSpPr>
          <p:cNvPr id="207" name="Google Shape;207;g2efbfd2a8da_0_643"/>
          <p:cNvSpPr txBox="1">
            <a:spLocks noGrp="1"/>
          </p:cNvSpPr>
          <p:nvPr>
            <p:ph type="body" idx="4294967295"/>
          </p:nvPr>
        </p:nvSpPr>
        <p:spPr>
          <a:xfrm>
            <a:off x="488424" y="2715123"/>
            <a:ext cx="11215151" cy="1427747"/>
          </a:xfrm>
          <a:prstGeom prst="rect">
            <a:avLst/>
          </a:prstGeom>
          <a:noFill/>
          <a:ln>
            <a:noFill/>
          </a:ln>
        </p:spPr>
        <p:txBody>
          <a:bodyPr spcFirstLastPara="1" wrap="square" lIns="91425" tIns="45700" rIns="91425" bIns="45700" anchor="ctr" anchorCtr="0">
            <a:normAutofit/>
          </a:bodyPr>
          <a:lstStyle/>
          <a:p>
            <a:pPr marL="0" lvl="0" indent="0">
              <a:lnSpc>
                <a:spcPct val="90000"/>
              </a:lnSpc>
              <a:spcBef>
                <a:spcPts val="0"/>
              </a:spcBef>
              <a:buClr>
                <a:schemeClr val="lt1"/>
              </a:buClr>
              <a:buSzPts val="4800"/>
              <a:buNone/>
            </a:pPr>
            <a:r>
              <a:rPr lang="en-US" sz="4400" dirty="0">
                <a:solidFill>
                  <a:schemeClr val="lt1"/>
                </a:solidFill>
              </a:rPr>
              <a:t>Cervical Health Awareness: </a:t>
            </a:r>
          </a:p>
          <a:p>
            <a:pPr marL="0" lvl="0" indent="0">
              <a:lnSpc>
                <a:spcPct val="90000"/>
              </a:lnSpc>
              <a:spcBef>
                <a:spcPts val="0"/>
              </a:spcBef>
              <a:buClr>
                <a:schemeClr val="lt1"/>
              </a:buClr>
              <a:buSzPts val="4800"/>
              <a:buNone/>
            </a:pPr>
            <a:r>
              <a:rPr lang="en-US" sz="3600" dirty="0">
                <a:solidFill>
                  <a:srgbClr val="198A94"/>
                </a:solidFill>
              </a:rPr>
              <a:t>What You Need to </a:t>
            </a:r>
            <a:r>
              <a:rPr lang="en-US" sz="3600" dirty="0" smtClean="0">
                <a:solidFill>
                  <a:srgbClr val="198A94"/>
                </a:solidFill>
              </a:rPr>
              <a:t>Know</a:t>
            </a:r>
            <a:endParaRPr lang="en-US" sz="3600" dirty="0">
              <a:solidFill>
                <a:srgbClr val="198A94"/>
              </a:solidFill>
            </a:endParaRPr>
          </a:p>
        </p:txBody>
      </p:sp>
      <p:sp>
        <p:nvSpPr>
          <p:cNvPr id="208" name="Google Shape;208;g2efbfd2a8da_0_643"/>
          <p:cNvSpPr txBox="1">
            <a:spLocks noGrp="1"/>
          </p:cNvSpPr>
          <p:nvPr>
            <p:ph type="dt" idx="10"/>
          </p:nvPr>
        </p:nvSpPr>
        <p:spPr>
          <a:xfrm>
            <a:off x="838199" y="6434350"/>
            <a:ext cx="1151021" cy="369641"/>
          </a:xfrm>
          <a:prstGeom prst="rect">
            <a:avLst/>
          </a:prstGeom>
          <a:noFill/>
          <a:ln>
            <a:noFill/>
          </a:ln>
        </p:spPr>
        <p:txBody>
          <a:bodyPr spcFirstLastPara="1" wrap="square" lIns="91425" tIns="45700" rIns="91425" bIns="45700" anchor="ctr" anchorCtr="0">
            <a:noAutofit/>
          </a:bodyPr>
          <a:lstStyle/>
          <a:p>
            <a:pPr lvl="0"/>
            <a:r>
              <a:rPr lang="en-US" sz="1400" dirty="0" smtClean="0">
                <a:solidFill>
                  <a:schemeClr val="lt1"/>
                </a:solidFill>
              </a:rPr>
              <a:t>1/22/2026</a:t>
            </a:r>
            <a:endParaRPr lang="en-US" sz="1400" dirty="0">
              <a:solidFill>
                <a:schemeClr val="lt1"/>
              </a:solidFill>
            </a:endParaRPr>
          </a:p>
        </p:txBody>
      </p:sp>
      <p:sp>
        <p:nvSpPr>
          <p:cNvPr id="209" name="Google Shape;209;g2efbfd2a8da_0_643"/>
          <p:cNvSpPr txBox="1">
            <a:spLocks noGrp="1"/>
          </p:cNvSpPr>
          <p:nvPr>
            <p:ph type="ftr" idx="11"/>
          </p:nvPr>
        </p:nvSpPr>
        <p:spPr>
          <a:xfrm>
            <a:off x="2780550" y="6434350"/>
            <a:ext cx="7547100" cy="365100"/>
          </a:xfrm>
          <a:prstGeom prst="rect">
            <a:avLst/>
          </a:prstGeom>
          <a:noFill/>
          <a:ln>
            <a:noFill/>
          </a:ln>
        </p:spPr>
        <p:txBody>
          <a:bodyPr spcFirstLastPara="1" wrap="square" lIns="91425" tIns="45700" rIns="91425" bIns="45700" anchor="ctr" anchorCtr="0">
            <a:noAutofit/>
          </a:bodyPr>
          <a:lstStyle/>
          <a:p>
            <a:pPr lvl="0" algn="ctr">
              <a:buSzTx/>
              <a:defRPr/>
            </a:pPr>
            <a:r>
              <a:rPr lang="en-US" sz="1400" dirty="0">
                <a:solidFill>
                  <a:prstClr val="white"/>
                </a:solidFill>
                <a:latin typeface="Arial"/>
                <a:cs typeface="Arial"/>
                <a:sym typeface="Arial"/>
              </a:rPr>
              <a:t>Wellness Webinar</a:t>
            </a:r>
          </a:p>
        </p:txBody>
      </p:sp>
      <p:sp>
        <p:nvSpPr>
          <p:cNvPr id="210" name="Google Shape;210;g2efbfd2a8da_0_643"/>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lt1"/>
                </a:solidFill>
              </a:rPr>
              <a:t>6</a:t>
            </a:fld>
            <a:endParaRPr sz="1400" dirty="0">
              <a:solidFill>
                <a:schemeClr val="lt1"/>
              </a:solidFill>
            </a:endParaRPr>
          </a:p>
        </p:txBody>
      </p:sp>
      <p:sp>
        <p:nvSpPr>
          <p:cNvPr id="2" name="Rectangle 1"/>
          <p:cNvSpPr/>
          <p:nvPr/>
        </p:nvSpPr>
        <p:spPr>
          <a:xfrm>
            <a:off x="919557" y="4264453"/>
            <a:ext cx="184731" cy="286232"/>
          </a:xfrm>
          <a:prstGeom prst="rect">
            <a:avLst/>
          </a:prstGeom>
        </p:spPr>
        <p:txBody>
          <a:bodyPr wrap="none">
            <a:spAutoFit/>
          </a:bodyPr>
          <a:lstStyle/>
          <a:p>
            <a:pPr>
              <a:lnSpc>
                <a:spcPct val="90000"/>
              </a:lnSpc>
              <a:buClr>
                <a:schemeClr val="lt1"/>
              </a:buClr>
              <a:buSzPts val="4800"/>
            </a:pPr>
            <a:endParaRPr lang="en-US" i="1" dirty="0">
              <a:solidFill>
                <a:schemeClr val="l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E5574C-B600-5148-0A3C-02624847C4E0}"/>
              </a:ext>
            </a:extLst>
          </p:cNvPr>
          <p:cNvSpPr>
            <a:spLocks noGrp="1"/>
          </p:cNvSpPr>
          <p:nvPr>
            <p:ph type="title"/>
          </p:nvPr>
        </p:nvSpPr>
        <p:spPr>
          <a:xfrm>
            <a:off x="847024" y="2755664"/>
            <a:ext cx="10732168" cy="1260900"/>
          </a:xfrm>
        </p:spPr>
        <p:txBody>
          <a:bodyPr vert="horz" wrap="square" lIns="91440" tIns="45720" rIns="91440" bIns="45720" rtlCol="0" anchor="ctr">
            <a:normAutofit/>
          </a:bodyPr>
          <a:lstStyle/>
          <a:p>
            <a:pPr algn="ctr"/>
            <a:r>
              <a:rPr lang="en-US" sz="4400" b="1" kern="1200" dirty="0"/>
              <a:t>No Woman Should Die From Cervical Cancer</a:t>
            </a:r>
          </a:p>
        </p:txBody>
      </p:sp>
      <p:sp>
        <p:nvSpPr>
          <p:cNvPr id="7" name="Google Shape;208;g2efbfd2a8da_0_643"/>
          <p:cNvSpPr txBox="1">
            <a:spLocks noGrp="1"/>
          </p:cNvSpPr>
          <p:nvPr>
            <p:ph type="dt" idx="10"/>
          </p:nvPr>
        </p:nvSpPr>
        <p:spPr>
          <a:xfrm>
            <a:off x="838199" y="6434350"/>
            <a:ext cx="1151021" cy="369641"/>
          </a:xfrm>
          <a:prstGeom prst="rect">
            <a:avLst/>
          </a:prstGeom>
          <a:noFill/>
          <a:ln>
            <a:noFill/>
          </a:ln>
        </p:spPr>
        <p:txBody>
          <a:bodyPr spcFirstLastPara="1" wrap="square" lIns="91425" tIns="45700" rIns="91425" bIns="45700" anchor="ctr" anchorCtr="0">
            <a:noAutofit/>
          </a:bodyPr>
          <a:lstStyle/>
          <a:p>
            <a:pPr lvl="0"/>
            <a:r>
              <a:rPr lang="en-US" sz="1400" dirty="0" smtClean="0">
                <a:solidFill>
                  <a:schemeClr val="lt1"/>
                </a:solidFill>
              </a:rPr>
              <a:t>1/22/2026</a:t>
            </a:r>
            <a:endParaRPr lang="en-US" sz="1400" dirty="0">
              <a:solidFill>
                <a:schemeClr val="lt1"/>
              </a:solidFill>
            </a:endParaRPr>
          </a:p>
        </p:txBody>
      </p:sp>
      <p:sp>
        <p:nvSpPr>
          <p:cNvPr id="8" name="Google Shape;209;g2efbfd2a8da_0_643"/>
          <p:cNvSpPr txBox="1">
            <a:spLocks noGrp="1"/>
          </p:cNvSpPr>
          <p:nvPr>
            <p:ph type="ftr" idx="11"/>
          </p:nvPr>
        </p:nvSpPr>
        <p:spPr>
          <a:xfrm>
            <a:off x="2780550" y="6434350"/>
            <a:ext cx="7547100" cy="365100"/>
          </a:xfrm>
          <a:prstGeom prst="rect">
            <a:avLst/>
          </a:prstGeom>
          <a:noFill/>
          <a:ln>
            <a:noFill/>
          </a:ln>
        </p:spPr>
        <p:txBody>
          <a:bodyPr spcFirstLastPara="1" wrap="square" lIns="91425" tIns="45700" rIns="91425" bIns="45700" anchor="ctr" anchorCtr="0">
            <a:noAutofit/>
          </a:bodyPr>
          <a:lstStyle/>
          <a:p>
            <a:pPr lvl="0" algn="ctr">
              <a:buSzTx/>
              <a:defRPr/>
            </a:pPr>
            <a:r>
              <a:rPr lang="en-US" sz="1400" dirty="0">
                <a:solidFill>
                  <a:prstClr val="white"/>
                </a:solidFill>
                <a:latin typeface="Arial"/>
                <a:cs typeface="Arial"/>
                <a:sym typeface="Arial"/>
              </a:rPr>
              <a:t>Wellness Webinar</a:t>
            </a:r>
          </a:p>
        </p:txBody>
      </p:sp>
      <p:sp>
        <p:nvSpPr>
          <p:cNvPr id="9" name="Google Shape;210;g2efbfd2a8da_0_643"/>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lt1"/>
                </a:solidFill>
              </a:rPr>
              <a:t>7</a:t>
            </a:fld>
            <a:endParaRPr sz="1400" dirty="0">
              <a:solidFill>
                <a:schemeClr val="lt1"/>
              </a:solidFill>
            </a:endParaRPr>
          </a:p>
        </p:txBody>
      </p:sp>
    </p:spTree>
    <p:extLst>
      <p:ext uri="{BB962C8B-B14F-4D97-AF65-F5344CB8AC3E}">
        <p14:creationId xmlns:p14="http://schemas.microsoft.com/office/powerpoint/2010/main" val="383624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384BE18D-08CC-F832-CF5E-77DDCFB5F9DC}"/>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AA4C27BE-BA36-0B7B-0C56-842713523CA0}"/>
              </a:ext>
            </a:extLst>
          </p:cNvPr>
          <p:cNvPicPr preferRelativeResize="0"/>
          <p:nvPr/>
        </p:nvPicPr>
        <p:blipFill>
          <a:blip r:embed="rId3">
            <a:alphaModFix/>
          </a:blip>
          <a:stretch>
            <a:fillRect/>
          </a:stretch>
        </p:blipFill>
        <p:spPr>
          <a:xfrm>
            <a:off x="-17692" y="0"/>
            <a:ext cx="12192000" cy="6858035"/>
          </a:xfrm>
          <a:prstGeom prst="rect">
            <a:avLst/>
          </a:prstGeom>
          <a:noFill/>
          <a:ln>
            <a:noFill/>
          </a:ln>
        </p:spPr>
      </p:pic>
      <p:sp>
        <p:nvSpPr>
          <p:cNvPr id="284" name="Google Shape;284;p6">
            <a:extLst>
              <a:ext uri="{FF2B5EF4-FFF2-40B4-BE49-F238E27FC236}">
                <a16:creationId xmlns:a16="http://schemas.microsoft.com/office/drawing/2014/main" id="{ACEFDB8F-478A-04A5-FD93-61F1B364AD12}"/>
              </a:ext>
            </a:extLst>
          </p:cNvPr>
          <p:cNvSpPr txBox="1">
            <a:spLocks noGrp="1"/>
          </p:cNvSpPr>
          <p:nvPr>
            <p:ph type="body" idx="1"/>
          </p:nvPr>
        </p:nvSpPr>
        <p:spPr>
          <a:xfrm>
            <a:off x="204216" y="1973684"/>
            <a:ext cx="3614928" cy="3921147"/>
          </a:xfrm>
          <a:prstGeom prst="rect">
            <a:avLst/>
          </a:prstGeom>
          <a:noFill/>
          <a:ln>
            <a:noFill/>
          </a:ln>
        </p:spPr>
        <p:txBody>
          <a:bodyPr spcFirstLastPara="1" wrap="square" lIns="91425" tIns="45700" rIns="91425" bIns="45700" anchor="t" anchorCtr="0">
            <a:normAutofit lnSpcReduction="10000"/>
          </a:bodyPr>
          <a:lstStyle/>
          <a:p>
            <a:pPr marL="635000" indent="-457200">
              <a:spcBef>
                <a:spcPts val="0"/>
              </a:spcBef>
              <a:buSzPts val="2800"/>
            </a:pPr>
            <a:r>
              <a:rPr lang="en-US" sz="2800" dirty="0">
                <a:solidFill>
                  <a:schemeClr val="tx1"/>
                </a:solidFill>
              </a:rPr>
              <a:t>In 2022, in the US, there were 12,960 new cases of cervical cancer - 7 per 100,000 women.</a:t>
            </a:r>
          </a:p>
          <a:p>
            <a:pPr marL="635000" indent="-457200">
              <a:spcBef>
                <a:spcPts val="0"/>
              </a:spcBef>
              <a:buSzPts val="2800"/>
            </a:pPr>
            <a:r>
              <a:rPr lang="en-US" sz="2800" dirty="0">
                <a:solidFill>
                  <a:schemeClr val="tx1"/>
                </a:solidFill>
              </a:rPr>
              <a:t>In Louisiana, there were 1078 cervical cancer cases – 8.9 per 100,000 women.</a:t>
            </a:r>
          </a:p>
          <a:p>
            <a:pPr marL="228600" lvl="0" indent="-50800" algn="l" rtl="0">
              <a:lnSpc>
                <a:spcPct val="90000"/>
              </a:lnSpc>
              <a:spcBef>
                <a:spcPts val="0"/>
              </a:spcBef>
              <a:spcAft>
                <a:spcPts val="0"/>
              </a:spcAft>
              <a:buClr>
                <a:schemeClr val="dk1"/>
              </a:buClr>
              <a:buSzPts val="2800"/>
              <a:buNone/>
            </a:pPr>
            <a:endParaRPr sz="2800" dirty="0">
              <a:solidFill>
                <a:schemeClr val="tx1"/>
              </a:solidFill>
            </a:endParaRPr>
          </a:p>
        </p:txBody>
      </p:sp>
      <p:sp>
        <p:nvSpPr>
          <p:cNvPr id="285" name="Google Shape;285;p6">
            <a:extLst>
              <a:ext uri="{FF2B5EF4-FFF2-40B4-BE49-F238E27FC236}">
                <a16:creationId xmlns:a16="http://schemas.microsoft.com/office/drawing/2014/main" id="{837A696A-EEF0-A05B-496B-E368A6D337F5}"/>
              </a:ext>
            </a:extLst>
          </p:cNvPr>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a:buSzPts val="4400"/>
            </a:pPr>
            <a:r>
              <a:rPr lang="en-US" sz="4000" dirty="0"/>
              <a:t>Incidence of Cervical Cancer</a:t>
            </a:r>
            <a:endParaRPr sz="4000" dirty="0"/>
          </a:p>
        </p:txBody>
      </p:sp>
      <p:sp>
        <p:nvSpPr>
          <p:cNvPr id="286" name="Google Shape;286;p6">
            <a:extLst>
              <a:ext uri="{FF2B5EF4-FFF2-40B4-BE49-F238E27FC236}">
                <a16:creationId xmlns:a16="http://schemas.microsoft.com/office/drawing/2014/main" id="{284A7C43-C9C2-0FA6-291E-EC989CA25763}"/>
              </a:ext>
            </a:extLst>
          </p:cNvPr>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lt1"/>
                </a:solidFill>
              </a:rPr>
              <a:t>1/22/2026</a:t>
            </a:r>
            <a:endParaRPr sz="1400" dirty="0">
              <a:solidFill>
                <a:schemeClr val="lt1"/>
              </a:solidFill>
            </a:endParaRPr>
          </a:p>
        </p:txBody>
      </p:sp>
      <p:sp>
        <p:nvSpPr>
          <p:cNvPr id="287" name="Google Shape;287;p6">
            <a:extLst>
              <a:ext uri="{FF2B5EF4-FFF2-40B4-BE49-F238E27FC236}">
                <a16:creationId xmlns:a16="http://schemas.microsoft.com/office/drawing/2014/main" id="{1104FBB3-C9D4-009E-6DC4-394F75E71BCD}"/>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8</a:t>
            </a:fld>
            <a:endParaRPr sz="1400">
              <a:solidFill>
                <a:schemeClr val="lt1"/>
              </a:solidFill>
            </a:endParaRPr>
          </a:p>
        </p:txBody>
      </p:sp>
      <p:sp>
        <p:nvSpPr>
          <p:cNvPr id="288" name="Google Shape;288;p6">
            <a:extLst>
              <a:ext uri="{FF2B5EF4-FFF2-40B4-BE49-F238E27FC236}">
                <a16:creationId xmlns:a16="http://schemas.microsoft.com/office/drawing/2014/main" id="{CC350CAA-1594-9282-3860-B20B05359E7C}"/>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dirty="0" smtClean="0">
                <a:solidFill>
                  <a:schemeClr val="lt1"/>
                </a:solidFill>
              </a:rPr>
              <a:t>Wellness Webinar</a:t>
            </a:r>
            <a:endParaRPr sz="1400" dirty="0">
              <a:solidFill>
                <a:schemeClr val="lt1"/>
              </a:solidFill>
            </a:endParaRPr>
          </a:p>
        </p:txBody>
      </p:sp>
      <p:sp>
        <p:nvSpPr>
          <p:cNvPr id="3" name="TextBox 2">
            <a:extLst>
              <a:ext uri="{FF2B5EF4-FFF2-40B4-BE49-F238E27FC236}">
                <a16:creationId xmlns:a16="http://schemas.microsoft.com/office/drawing/2014/main" id="{55225648-B5A7-9B74-D91C-981D23047543}"/>
              </a:ext>
            </a:extLst>
          </p:cNvPr>
          <p:cNvSpPr txBox="1"/>
          <p:nvPr/>
        </p:nvSpPr>
        <p:spPr>
          <a:xfrm>
            <a:off x="7159752" y="5925312"/>
            <a:ext cx="4709160" cy="307777"/>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Source U.S. Cancer Statistics Working Group, June 2025 </a:t>
            </a:r>
          </a:p>
        </p:txBody>
      </p:sp>
      <p:pic>
        <p:nvPicPr>
          <p:cNvPr id="6" name="Image 0">
            <a:extLst>
              <a:ext uri="{FF2B5EF4-FFF2-40B4-BE49-F238E27FC236}">
                <a16:creationId xmlns:a16="http://schemas.microsoft.com/office/drawing/2014/main" id="{7323D702-D045-AA6D-00F4-FB1B52A36597}"/>
              </a:ext>
            </a:extLst>
          </p:cNvPr>
          <p:cNvPicPr>
            <a:picLocks noChangeAspect="1"/>
          </p:cNvPicPr>
          <p:nvPr/>
        </p:nvPicPr>
        <p:blipFill>
          <a:blip r:embed="rId4"/>
          <a:stretch>
            <a:fillRect/>
          </a:stretch>
        </p:blipFill>
        <p:spPr>
          <a:xfrm>
            <a:off x="5318762" y="1501326"/>
            <a:ext cx="6108192" cy="4577874"/>
          </a:xfrm>
          <a:prstGeom prst="rect">
            <a:avLst/>
          </a:prstGeom>
        </p:spPr>
      </p:pic>
    </p:spTree>
    <p:extLst>
      <p:ext uri="{BB962C8B-B14F-4D97-AF65-F5344CB8AC3E}">
        <p14:creationId xmlns:p14="http://schemas.microsoft.com/office/powerpoint/2010/main" val="1467577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90843003-A188-208D-990E-DE69B96B1C0C}"/>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E3A9F8F7-9CCE-8D57-C878-D88B9E7F98F9}"/>
              </a:ext>
            </a:extLst>
          </p:cNvPr>
          <p:cNvPicPr preferRelativeResize="0"/>
          <p:nvPr/>
        </p:nvPicPr>
        <p:blipFill>
          <a:blip r:embed="rId3">
            <a:alphaModFix/>
          </a:blip>
          <a:stretch>
            <a:fillRect/>
          </a:stretch>
        </p:blipFill>
        <p:spPr>
          <a:xfrm>
            <a:off x="-17692" y="0"/>
            <a:ext cx="12192000" cy="6858035"/>
          </a:xfrm>
          <a:prstGeom prst="rect">
            <a:avLst/>
          </a:prstGeom>
          <a:noFill/>
          <a:ln>
            <a:noFill/>
          </a:ln>
        </p:spPr>
      </p:pic>
      <p:sp>
        <p:nvSpPr>
          <p:cNvPr id="284" name="Google Shape;284;p6">
            <a:extLst>
              <a:ext uri="{FF2B5EF4-FFF2-40B4-BE49-F238E27FC236}">
                <a16:creationId xmlns:a16="http://schemas.microsoft.com/office/drawing/2014/main" id="{D63FEB18-13DB-14AB-8597-FD37A6461BA8}"/>
              </a:ext>
            </a:extLst>
          </p:cNvPr>
          <p:cNvSpPr txBox="1">
            <a:spLocks noGrp="1"/>
          </p:cNvSpPr>
          <p:nvPr>
            <p:ph type="body" idx="1"/>
          </p:nvPr>
        </p:nvSpPr>
        <p:spPr>
          <a:xfrm>
            <a:off x="204216" y="1973684"/>
            <a:ext cx="3614928" cy="3921147"/>
          </a:xfrm>
          <a:prstGeom prst="rect">
            <a:avLst/>
          </a:prstGeom>
          <a:noFill/>
          <a:ln>
            <a:noFill/>
          </a:ln>
        </p:spPr>
        <p:txBody>
          <a:bodyPr spcFirstLastPara="1" wrap="square" lIns="91425" tIns="45700" rIns="91425" bIns="45700" anchor="t" anchorCtr="0">
            <a:normAutofit/>
          </a:bodyPr>
          <a:lstStyle/>
          <a:p>
            <a:pPr marL="635000" indent="-457200">
              <a:spcBef>
                <a:spcPts val="0"/>
              </a:spcBef>
              <a:buSzPts val="2800"/>
            </a:pPr>
            <a:r>
              <a:rPr lang="en-US" sz="2800" dirty="0">
                <a:solidFill>
                  <a:schemeClr val="tx1"/>
                </a:solidFill>
              </a:rPr>
              <a:t>In 2023, in the US, 4,162 women died of cervical cancer. </a:t>
            </a:r>
          </a:p>
          <a:p>
            <a:pPr marL="635000" indent="-457200">
              <a:spcBef>
                <a:spcPts val="0"/>
              </a:spcBef>
              <a:buSzPts val="2800"/>
            </a:pPr>
            <a:r>
              <a:rPr lang="en-US" sz="2800" dirty="0">
                <a:solidFill>
                  <a:schemeClr val="tx1"/>
                </a:solidFill>
              </a:rPr>
              <a:t>In Louisiana, there were 65 deaths from cervical cancer.</a:t>
            </a:r>
          </a:p>
          <a:p>
            <a:pPr marL="228600" lvl="0" indent="-50800" algn="l" rtl="0">
              <a:lnSpc>
                <a:spcPct val="90000"/>
              </a:lnSpc>
              <a:spcBef>
                <a:spcPts val="0"/>
              </a:spcBef>
              <a:spcAft>
                <a:spcPts val="0"/>
              </a:spcAft>
              <a:buClr>
                <a:schemeClr val="dk1"/>
              </a:buClr>
              <a:buSzPts val="2800"/>
              <a:buNone/>
            </a:pPr>
            <a:endParaRPr sz="2800" dirty="0">
              <a:solidFill>
                <a:schemeClr val="tx1"/>
              </a:solidFill>
            </a:endParaRPr>
          </a:p>
        </p:txBody>
      </p:sp>
      <p:sp>
        <p:nvSpPr>
          <p:cNvPr id="285" name="Google Shape;285;p6">
            <a:extLst>
              <a:ext uri="{FF2B5EF4-FFF2-40B4-BE49-F238E27FC236}">
                <a16:creationId xmlns:a16="http://schemas.microsoft.com/office/drawing/2014/main" id="{CA1AF0A0-2218-9772-9730-D1B442C03713}"/>
              </a:ext>
            </a:extLst>
          </p:cNvPr>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lvl="0">
              <a:buSzPts val="4400"/>
            </a:pPr>
            <a:r>
              <a:rPr lang="en-US" sz="4000" dirty="0"/>
              <a:t>Number of Cancer Deaths, 2023</a:t>
            </a:r>
            <a:endParaRPr sz="4000" dirty="0"/>
          </a:p>
        </p:txBody>
      </p:sp>
      <p:sp>
        <p:nvSpPr>
          <p:cNvPr id="286" name="Google Shape;286;p6">
            <a:extLst>
              <a:ext uri="{FF2B5EF4-FFF2-40B4-BE49-F238E27FC236}">
                <a16:creationId xmlns:a16="http://schemas.microsoft.com/office/drawing/2014/main" id="{84756D99-127F-CA44-5909-BDBD51363816}"/>
              </a:ext>
            </a:extLst>
          </p:cNvPr>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lt1"/>
                </a:solidFill>
              </a:rPr>
              <a:t>1/22/2026</a:t>
            </a:r>
            <a:endParaRPr sz="1400" dirty="0">
              <a:solidFill>
                <a:schemeClr val="lt1"/>
              </a:solidFill>
            </a:endParaRPr>
          </a:p>
        </p:txBody>
      </p:sp>
      <p:sp>
        <p:nvSpPr>
          <p:cNvPr id="287" name="Google Shape;287;p6">
            <a:extLst>
              <a:ext uri="{FF2B5EF4-FFF2-40B4-BE49-F238E27FC236}">
                <a16:creationId xmlns:a16="http://schemas.microsoft.com/office/drawing/2014/main" id="{F552BF2C-E23C-F3D4-2406-FFF70C237AC7}"/>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9</a:t>
            </a:fld>
            <a:endParaRPr sz="1400">
              <a:solidFill>
                <a:schemeClr val="lt1"/>
              </a:solidFill>
            </a:endParaRPr>
          </a:p>
        </p:txBody>
      </p:sp>
      <p:sp>
        <p:nvSpPr>
          <p:cNvPr id="288" name="Google Shape;288;p6">
            <a:extLst>
              <a:ext uri="{FF2B5EF4-FFF2-40B4-BE49-F238E27FC236}">
                <a16:creationId xmlns:a16="http://schemas.microsoft.com/office/drawing/2014/main" id="{4B13153A-76BC-6B9C-B731-9813E00B8249}"/>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dirty="0" smtClean="0">
                <a:solidFill>
                  <a:schemeClr val="lt1"/>
                </a:solidFill>
              </a:rPr>
              <a:t>Wellness Webinar</a:t>
            </a:r>
            <a:endParaRPr sz="1400" dirty="0">
              <a:solidFill>
                <a:schemeClr val="lt1"/>
              </a:solidFill>
            </a:endParaRPr>
          </a:p>
        </p:txBody>
      </p:sp>
      <p:sp>
        <p:nvSpPr>
          <p:cNvPr id="3" name="TextBox 2">
            <a:extLst>
              <a:ext uri="{FF2B5EF4-FFF2-40B4-BE49-F238E27FC236}">
                <a16:creationId xmlns:a16="http://schemas.microsoft.com/office/drawing/2014/main" id="{E7A782C8-06AD-CF71-8EE3-20B9D79659ED}"/>
              </a:ext>
            </a:extLst>
          </p:cNvPr>
          <p:cNvSpPr txBox="1"/>
          <p:nvPr/>
        </p:nvSpPr>
        <p:spPr>
          <a:xfrm>
            <a:off x="7159752" y="5925312"/>
            <a:ext cx="4709160" cy="307777"/>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Source U.S. Cancer Statistics Working Group, June 2025 </a:t>
            </a:r>
          </a:p>
        </p:txBody>
      </p:sp>
      <p:pic>
        <p:nvPicPr>
          <p:cNvPr id="2" name="Image 0">
            <a:extLst>
              <a:ext uri="{FF2B5EF4-FFF2-40B4-BE49-F238E27FC236}">
                <a16:creationId xmlns:a16="http://schemas.microsoft.com/office/drawing/2014/main" id="{9C3B6A49-1192-25BE-5650-E43F9986A618}"/>
              </a:ext>
            </a:extLst>
          </p:cNvPr>
          <p:cNvPicPr>
            <a:picLocks noChangeAspect="1"/>
          </p:cNvPicPr>
          <p:nvPr/>
        </p:nvPicPr>
        <p:blipFill>
          <a:blip r:embed="rId4"/>
          <a:stretch>
            <a:fillRect/>
          </a:stretch>
        </p:blipFill>
        <p:spPr>
          <a:xfrm>
            <a:off x="5419726" y="1544838"/>
            <a:ext cx="5934074" cy="4447379"/>
          </a:xfrm>
          <a:prstGeom prst="rect">
            <a:avLst/>
          </a:prstGeom>
        </p:spPr>
      </p:pic>
    </p:spTree>
    <p:extLst>
      <p:ext uri="{BB962C8B-B14F-4D97-AF65-F5344CB8AC3E}">
        <p14:creationId xmlns:p14="http://schemas.microsoft.com/office/powerpoint/2010/main" val="75766823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19879</TotalTime>
  <Words>3425</Words>
  <Application>Microsoft Office PowerPoint</Application>
  <PresentationFormat>Widescreen</PresentationFormat>
  <Paragraphs>246</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Open Sans</vt:lpstr>
      <vt:lpstr>Office Theme</vt:lpstr>
      <vt:lpstr>Custom Design</vt:lpstr>
      <vt:lpstr>PowerPoint Presentation</vt:lpstr>
      <vt:lpstr>Disclaimer</vt:lpstr>
      <vt:lpstr>Objective</vt:lpstr>
      <vt:lpstr>Welcome</vt:lpstr>
      <vt:lpstr>Speaker</vt:lpstr>
      <vt:lpstr>PowerPoint Presentation</vt:lpstr>
      <vt:lpstr>No Woman Should Die From Cervical Cancer</vt:lpstr>
      <vt:lpstr>Incidence of Cervical Cancer</vt:lpstr>
      <vt:lpstr>Number of Cancer Deaths, 2023</vt:lpstr>
      <vt:lpstr>Trend in the Incidence of Cervical Cancer and Cancer Deaths</vt:lpstr>
      <vt:lpstr>What We Know…</vt:lpstr>
      <vt:lpstr>The Pathway for Eliminating Cervical Cancer</vt:lpstr>
      <vt:lpstr>Cervical Cancer Screening Recommendations:  </vt:lpstr>
      <vt:lpstr>New HRSA-supported Women’s Preventive Services Guidelines</vt:lpstr>
      <vt:lpstr>Enduring Consensus Cervical Cancer Screening Management Guidelines</vt:lpstr>
      <vt:lpstr>HPV Vaccination</vt:lpstr>
      <vt:lpstr>HPV Vaccination Rates</vt:lpstr>
      <vt:lpstr>Barriers to Cervical Cancer Screening</vt:lpstr>
      <vt:lpstr>Common Objections to HPV Vaccination</vt:lpstr>
      <vt:lpstr>Testimonial</vt:lpstr>
      <vt:lpstr>Summary</vt:lpstr>
      <vt:lpstr>References</vt:lpstr>
      <vt:lpstr>PowerPoint Presentation</vt:lpstr>
      <vt:lpstr>PowerPoint Presentation</vt:lpstr>
      <vt:lpstr>Closing Remarks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Shelita Smith</cp:lastModifiedBy>
  <cp:revision>139</cp:revision>
  <dcterms:created xsi:type="dcterms:W3CDTF">2022-02-17T22:28:37Z</dcterms:created>
  <dcterms:modified xsi:type="dcterms:W3CDTF">2026-01-20T17:04:26Z</dcterms:modified>
</cp:coreProperties>
</file>